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8" r:id="rId2"/>
    <p:sldId id="276" r:id="rId3"/>
    <p:sldId id="278" r:id="rId4"/>
    <p:sldId id="279" r:id="rId5"/>
    <p:sldId id="280" r:id="rId6"/>
    <p:sldId id="281" r:id="rId7"/>
    <p:sldId id="277" r:id="rId8"/>
    <p:sldId id="282" r:id="rId9"/>
    <p:sldId id="283" r:id="rId10"/>
    <p:sldId id="284" r:id="rId11"/>
    <p:sldId id="285" r:id="rId12"/>
    <p:sldId id="286" r:id="rId13"/>
    <p:sldId id="287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10" r:id="rId24"/>
    <p:sldId id="311" r:id="rId25"/>
    <p:sldId id="312" r:id="rId26"/>
    <p:sldId id="313" r:id="rId27"/>
    <p:sldId id="315" r:id="rId28"/>
    <p:sldId id="316" r:id="rId29"/>
    <p:sldId id="317" r:id="rId30"/>
    <p:sldId id="318" r:id="rId31"/>
    <p:sldId id="320" r:id="rId32"/>
    <p:sldId id="321" r:id="rId33"/>
    <p:sldId id="322" r:id="rId34"/>
    <p:sldId id="324" r:id="rId35"/>
    <p:sldId id="325" r:id="rId36"/>
    <p:sldId id="326" r:id="rId37"/>
    <p:sldId id="32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99DC2-E535-5F72-466E-0C4F71B1C1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093DEA-A0FA-93D7-CB31-9F5FD15146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887D9-1205-8EEA-2215-80D224737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4A522-8378-4913-85C7-320E144D349F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D70B6-A688-E6DA-E3B5-11973A858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B50EE-499F-48CB-C60B-92601EE93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D33BC-7C5C-4381-BEB4-F7C1401EC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8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F1B4D-06F9-3574-688B-B590A1707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0AB2C-7F66-5930-CF3C-6659888216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D9DF8-2E30-6507-24F1-C701498B8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4A522-8378-4913-85C7-320E144D349F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DF882-833C-8A5D-1A4A-956616F0F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41646-ED8E-B387-318A-FC5369768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D33BC-7C5C-4381-BEB4-F7C1401EC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68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693889-4158-B6BD-CD74-459772F482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102407-C118-B000-51EC-20897A1746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0928E-56C4-3BD7-11F8-AE5091273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4A522-8378-4913-85C7-320E144D349F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E1464-DD79-7BEF-99E7-33262526D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2B41A-8B8F-AEAB-F083-F02CD2E45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D33BC-7C5C-4381-BEB4-F7C1401EC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083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4C201-D91C-1F7A-A1F4-876EDF561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5B85F-6377-C0E0-02B5-8B9E09EB8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A90BB-FD10-257F-0B44-C94F8F7DC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4A522-8378-4913-85C7-320E144D349F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B6FF06-DCA8-0FCD-43C2-C5878913E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EB8080-0531-6FF2-ACB7-EE1896380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D33BC-7C5C-4381-BEB4-F7C1401EC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431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F5A75-44A6-FAAF-850C-9287401DD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27B8E7-859D-7671-1E70-3688E1BA7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13612A-CA43-6B84-79CA-573F2AAB2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4A522-8378-4913-85C7-320E144D349F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A299D-2635-7FCA-F210-B52FC1BA6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210E2-44C9-5CBD-DA09-CB53A3551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D33BC-7C5C-4381-BEB4-F7C1401EC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58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36386-568E-C713-1814-04FAE15F7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C76B7-7586-6DE2-4E13-C78F4C8A83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FA43FD-0AC0-2694-7232-1E34E4B175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5AFD8F-01DD-9CAD-8639-17F68F317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4A522-8378-4913-85C7-320E144D349F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488EC7-039F-F403-F85B-B2B37ED77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E55DE-5A77-9BA8-C10D-38A4FE91A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D33BC-7C5C-4381-BEB4-F7C1401EC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769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AB729-1BA2-0FBF-E876-3DDAE9438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7EAB2B-4BE0-68A6-8040-032578713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763733-A6DC-0591-CE93-D39DD14A0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E74500-C47C-D485-5896-445BE87E06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2CD8C7-CED0-AA46-38C4-0EBFEF38C4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7A314C-CCBC-F402-E433-C62ABEF64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4A522-8378-4913-85C7-320E144D349F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9BF988-E542-1AF3-9521-C067C73F3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FAD10D-D296-7514-24D5-EC1EB556C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D33BC-7C5C-4381-BEB4-F7C1401EC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306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4EDD1-6E59-60F5-365B-7E231B4BD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EF51E1-65E5-AC84-7859-48A9416C2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4A522-8378-4913-85C7-320E144D349F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29991A-657B-3335-34DD-4B2B05B18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02CFFA-78DB-9C5C-8CD0-FF24AC4D0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D33BC-7C5C-4381-BEB4-F7C1401EC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34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FB3E5A-BD12-E629-30FB-D931A1EEA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4A522-8378-4913-85C7-320E144D349F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B3463F-F06B-5830-AD53-DC5281BF1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F00C6-9EFA-F332-1B7A-A05BEE53B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D33BC-7C5C-4381-BEB4-F7C1401EC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469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FB028-AA0F-AC9C-20BD-D9ADCD226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2B2A9-3410-95EA-4C26-A1DA92F91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FB381A-00CF-2BB5-1515-E122A9ABB2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2E606C-2287-8426-2270-CA9334572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4A522-8378-4913-85C7-320E144D349F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BDD06A-A2A4-7B30-73A9-7DCA20675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D4B4C3-6B2F-BBBF-8673-D3ADC3E07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D33BC-7C5C-4381-BEB4-F7C1401EC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40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53E70-76BA-614E-1742-AAEB51205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49D08D-6FCD-7305-FD7E-7B60489064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BA9F9-344A-AB6A-99EA-D12A65F2A7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0328E-D165-74AD-55F3-BF0226D3E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4A522-8378-4913-85C7-320E144D349F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57C066-F7D4-9B3D-C62F-FE7F11EF5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4C1D1E-2BA1-EDF7-92BB-A7E654C99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D33BC-7C5C-4381-BEB4-F7C1401EC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509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5DB484-A2D7-EBDD-68AC-E56E84E74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826505-BA2F-0422-E08C-0AE38D3F96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755AC-F171-99BA-F6F7-84E3D9151F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4A522-8378-4913-85C7-320E144D349F}" type="datetimeFigureOut">
              <a:rPr lang="en-US" smtClean="0"/>
              <a:t>10/30/2022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89760-1285-F568-16EF-76C6493BA8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9D11B-BF58-AF4D-330B-04AB476403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CD33BC-7C5C-4381-BEB4-F7C1401EC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640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6.png"/><Relationship Id="rId7" Type="http://schemas.openxmlformats.org/officeDocument/2006/relationships/image" Target="../media/image6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6.png"/><Relationship Id="rId7" Type="http://schemas.openxmlformats.org/officeDocument/2006/relationships/image" Target="../media/image7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17.png"/><Relationship Id="rId9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6.png"/><Relationship Id="rId7" Type="http://schemas.openxmlformats.org/officeDocument/2006/relationships/image" Target="../media/image7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17.png"/><Relationship Id="rId9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0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19.png"/><Relationship Id="rId14" Type="http://schemas.openxmlformats.org/officeDocument/2006/relationships/image" Target="../media/image10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08.png"/><Relationship Id="rId3" Type="http://schemas.openxmlformats.org/officeDocument/2006/relationships/image" Target="../media/image91.png"/><Relationship Id="rId7" Type="http://schemas.openxmlformats.org/officeDocument/2006/relationships/image" Target="../media/image104.png"/><Relationship Id="rId12" Type="http://schemas.openxmlformats.org/officeDocument/2006/relationships/image" Target="../media/image10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0.png"/><Relationship Id="rId5" Type="http://schemas.openxmlformats.org/officeDocument/2006/relationships/image" Target="../media/image103.png"/><Relationship Id="rId10" Type="http://schemas.openxmlformats.org/officeDocument/2006/relationships/image" Target="../media/image106.png"/><Relationship Id="rId4" Type="http://schemas.openxmlformats.org/officeDocument/2006/relationships/image" Target="../media/image92.png"/><Relationship Id="rId9" Type="http://schemas.openxmlformats.org/officeDocument/2006/relationships/image" Target="../media/image19.png"/><Relationship Id="rId14" Type="http://schemas.openxmlformats.org/officeDocument/2006/relationships/image" Target="../media/image10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3.png"/><Relationship Id="rId7" Type="http://schemas.openxmlformats.org/officeDocument/2006/relationships/image" Target="../media/image126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6.png"/><Relationship Id="rId7" Type="http://schemas.openxmlformats.org/officeDocument/2006/relationships/image" Target="../media/image138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6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7.png"/><Relationship Id="rId10" Type="http://schemas.openxmlformats.org/officeDocument/2006/relationships/image" Target="../media/image146.png"/><Relationship Id="rId4" Type="http://schemas.openxmlformats.org/officeDocument/2006/relationships/image" Target="../media/image141.png"/><Relationship Id="rId9" Type="http://schemas.openxmlformats.org/officeDocument/2006/relationships/image" Target="../media/image1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6.png"/><Relationship Id="rId7" Type="http://schemas.openxmlformats.org/officeDocument/2006/relationships/image" Target="../media/image161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16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10" Type="http://schemas.openxmlformats.org/officeDocument/2006/relationships/image" Target="../media/image173.png"/><Relationship Id="rId4" Type="http://schemas.openxmlformats.org/officeDocument/2006/relationships/image" Target="../media/image166.png"/><Relationship Id="rId9" Type="http://schemas.openxmlformats.org/officeDocument/2006/relationships/image" Target="../media/image1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8.png"/><Relationship Id="rId7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CD702-4D93-1A28-1C79-38CB48B34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88" y="1521064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SYMMETRICAL COMPONENTS AND UNBALANCED FAULTS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C8384A-9835-8626-70C6-90CBFA01567B}"/>
              </a:ext>
            </a:extLst>
          </p:cNvPr>
          <p:cNvSpPr txBox="1">
            <a:spLocks/>
          </p:cNvSpPr>
          <p:nvPr/>
        </p:nvSpPr>
        <p:spPr>
          <a:xfrm>
            <a:off x="843951" y="38300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7030A0"/>
                </a:solidFill>
              </a:rPr>
              <a:t>Chapter -10</a:t>
            </a: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Power System Analysis by </a:t>
            </a:r>
          </a:p>
          <a:p>
            <a:pPr algn="ctr"/>
            <a:r>
              <a:rPr lang="en-US" b="1" dirty="0" err="1">
                <a:solidFill>
                  <a:srgbClr val="7030A0"/>
                </a:solidFill>
              </a:rPr>
              <a:t>Hadi</a:t>
            </a:r>
            <a:r>
              <a:rPr lang="en-US" b="1" dirty="0">
                <a:solidFill>
                  <a:srgbClr val="7030A0"/>
                </a:solidFill>
              </a:rPr>
              <a:t> Saadat</a:t>
            </a:r>
          </a:p>
        </p:txBody>
      </p:sp>
    </p:spTree>
    <p:extLst>
      <p:ext uri="{BB962C8B-B14F-4D97-AF65-F5344CB8AC3E}">
        <p14:creationId xmlns:p14="http://schemas.microsoft.com/office/powerpoint/2010/main" val="2431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10E5E9-3058-52DE-FF7B-53E4583BD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271" y="206152"/>
            <a:ext cx="10053347" cy="6378947"/>
          </a:xfrm>
          <a:prstGeom prst="rect">
            <a:avLst/>
          </a:prstGeom>
        </p:spPr>
      </p:pic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70E86987-A4DF-034E-2825-B65FBA7333D5}"/>
              </a:ext>
            </a:extLst>
          </p:cNvPr>
          <p:cNvCxnSpPr>
            <a:cxnSpLocks/>
          </p:cNvCxnSpPr>
          <p:nvPr/>
        </p:nvCxnSpPr>
        <p:spPr>
          <a:xfrm>
            <a:off x="2863970" y="3571336"/>
            <a:ext cx="2777705" cy="6728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51ADB32-47C5-0DDF-6691-B2E10119305F}"/>
              </a:ext>
            </a:extLst>
          </p:cNvPr>
          <p:cNvSpPr txBox="1"/>
          <p:nvPr/>
        </p:nvSpPr>
        <p:spPr>
          <a:xfrm>
            <a:off x="5676181" y="4028536"/>
            <a:ext cx="540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Through this formula you can find phase components 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C6985848-8D96-841E-1D36-3FDC950C97C8}"/>
              </a:ext>
            </a:extLst>
          </p:cNvPr>
          <p:cNvCxnSpPr/>
          <p:nvPr/>
        </p:nvCxnSpPr>
        <p:spPr>
          <a:xfrm flipV="1">
            <a:off x="3045125" y="5572664"/>
            <a:ext cx="2622430" cy="42269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586809E-2DA8-E870-0404-62AABACE2459}"/>
              </a:ext>
            </a:extLst>
          </p:cNvPr>
          <p:cNvSpPr txBox="1"/>
          <p:nvPr/>
        </p:nvSpPr>
        <p:spPr>
          <a:xfrm>
            <a:off x="5480649" y="5193102"/>
            <a:ext cx="23435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Through this formula </a:t>
            </a:r>
          </a:p>
          <a:p>
            <a:r>
              <a:rPr lang="en-US" dirty="0"/>
              <a:t>you can find sequence</a:t>
            </a:r>
          </a:p>
          <a:p>
            <a:r>
              <a:rPr lang="en-US" dirty="0"/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1915020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DE2975-57B0-7ADF-F98C-2448D0FF6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19" y="1009291"/>
            <a:ext cx="9114078" cy="55467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05CBEC-DA76-D475-F581-98E6CC5B3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169" y="0"/>
            <a:ext cx="3426828" cy="169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06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17E307-9774-67DE-4300-6392257DF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7" y="914490"/>
            <a:ext cx="9956974" cy="5667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3B5F69-22E8-4083-4972-B0F9EFD687E8}"/>
              </a:ext>
            </a:extLst>
          </p:cNvPr>
          <p:cNvSpPr txBox="1"/>
          <p:nvPr/>
        </p:nvSpPr>
        <p:spPr>
          <a:xfrm>
            <a:off x="388189" y="310551"/>
            <a:ext cx="6409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Similarly, we calculate voltages</a:t>
            </a:r>
          </a:p>
        </p:txBody>
      </p:sp>
    </p:spTree>
    <p:extLst>
      <p:ext uri="{BB962C8B-B14F-4D97-AF65-F5344CB8AC3E}">
        <p14:creationId xmlns:p14="http://schemas.microsoft.com/office/powerpoint/2010/main" val="604902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56DA68-A541-9DBE-A601-CB9668F8F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465558"/>
            <a:ext cx="11620500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4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C51FF-7731-4520-7D22-BCC2FE312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705" y="175344"/>
            <a:ext cx="10515600" cy="635539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solidFill>
                  <a:srgbClr val="7030A0"/>
                </a:solidFill>
              </a:rPr>
              <a:t>Example 11.1 (From Stevension Book)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4DF51-D48F-E958-A1F8-78AEA76FE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977" y="1066500"/>
            <a:ext cx="11704608" cy="1538677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b="1" dirty="0">
                <a:solidFill>
                  <a:srgbClr val="C00000"/>
                </a:solidFill>
              </a:rPr>
              <a:t>One conductor of a three-phase line is open. The current flowing to the </a:t>
            </a:r>
            <a:r>
              <a:rPr lang="en-US" b="1" dirty="0">
                <a:solidFill>
                  <a:srgbClr val="C00000"/>
                </a:solidFill>
                <a:sym typeface="Symbol" panose="05050102010706020507" pitchFamily="18" charset="2"/>
              </a:rPr>
              <a:t>-connected load through line a is 10A. With the current in line a as a reference and assuming that line c is open, find the symmetrical components of the line currents.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222563-F293-EFA0-D089-91E197CA3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973" y="2571839"/>
            <a:ext cx="7640129" cy="382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02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C51FF-7731-4520-7D22-BCC2FE312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13" y="149465"/>
            <a:ext cx="10515600" cy="635539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solidFill>
                  <a:srgbClr val="C00000"/>
                </a:solidFill>
              </a:rPr>
              <a:t>SOLUTION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222563-F293-EFA0-D089-91E197CA3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7570" y="234082"/>
            <a:ext cx="3384430" cy="16723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8C9F7A-AD2B-4768-F910-8C29110DB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508" y="2559618"/>
            <a:ext cx="4265492" cy="1514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2801FF-2DFB-F779-98D0-98B5F1073128}"/>
                  </a:ext>
                </a:extLst>
              </p:cNvPr>
              <p:cNvSpPr txBox="1"/>
              <p:nvPr/>
            </p:nvSpPr>
            <p:spPr>
              <a:xfrm>
                <a:off x="168215" y="828136"/>
                <a:ext cx="8080032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(10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18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+0)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2801FF-2DFB-F779-98D0-98B5F1073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15" y="828136"/>
                <a:ext cx="8080032" cy="8094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A06804-E876-C306-8FAD-77AEB343A928}"/>
                  </a:ext>
                </a:extLst>
              </p:cNvPr>
              <p:cNvSpPr txBox="1"/>
              <p:nvPr/>
            </p:nvSpPr>
            <p:spPr>
              <a:xfrm>
                <a:off x="139461" y="4198189"/>
                <a:ext cx="3656163" cy="6938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A06804-E876-C306-8FAD-77AEB343A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61" y="4198189"/>
                <a:ext cx="3656163" cy="6938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A85340-84FD-6E33-998A-83DD1F415C32}"/>
                  </a:ext>
                </a:extLst>
              </p:cNvPr>
              <p:cNvSpPr txBox="1"/>
              <p:nvPr/>
            </p:nvSpPr>
            <p:spPr>
              <a:xfrm>
                <a:off x="94891" y="1731034"/>
                <a:ext cx="9952917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10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18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18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+0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A85340-84FD-6E33-998A-83DD1F415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91" y="1731034"/>
                <a:ext cx="9952917" cy="8094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415DD4-53A7-F5FF-3E5A-B3DAF39C155D}"/>
                  </a:ext>
                </a:extLst>
              </p:cNvPr>
              <p:cNvSpPr txBox="1"/>
              <p:nvPr/>
            </p:nvSpPr>
            <p:spPr>
              <a:xfrm>
                <a:off x="230038" y="2651185"/>
                <a:ext cx="6436186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10∗1+0+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10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0+0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0415DD4-53A7-F5FF-3E5A-B3DAF39C1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38" y="2651185"/>
                <a:ext cx="6436186" cy="8094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7903683D-209F-F233-3B5F-D40787BD59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0754" y="4074273"/>
            <a:ext cx="3576907" cy="10066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32ED52-E294-4DF0-BE85-883A440B9144}"/>
                  </a:ext>
                </a:extLst>
              </p:cNvPr>
              <p:cNvSpPr txBox="1"/>
              <p:nvPr/>
            </p:nvSpPr>
            <p:spPr>
              <a:xfrm>
                <a:off x="274607" y="5014822"/>
                <a:ext cx="10598029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&lt;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12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&lt;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24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(10+10&lt;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30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32ED52-E294-4DF0-BE85-883A440B9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07" y="5014822"/>
                <a:ext cx="10598029" cy="6938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6F1B8AB-E925-C88F-4795-8B2819BACA7E}"/>
                  </a:ext>
                </a:extLst>
              </p:cNvPr>
              <p:cNvSpPr txBox="1"/>
              <p:nvPr/>
            </p:nvSpPr>
            <p:spPr>
              <a:xfrm>
                <a:off x="288984" y="5960852"/>
                <a:ext cx="9744271" cy="873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(10+10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𝑠𝑖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10+10 ∗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10∗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6F1B8AB-E925-C88F-4795-8B2819BAC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984" y="5960852"/>
                <a:ext cx="9744271" cy="8732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65F508D-7C16-DB0B-0936-D5FA180450E2}"/>
                  </a:ext>
                </a:extLst>
              </p:cNvPr>
              <p:cNvSpPr txBox="1"/>
              <p:nvPr/>
            </p:nvSpPr>
            <p:spPr>
              <a:xfrm>
                <a:off x="1408981" y="3493698"/>
                <a:ext cx="1726627" cy="6924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  <m:r>
                        <a:rPr lang="en-US" sz="4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4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44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65F508D-7C16-DB0B-0936-D5FA180450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981" y="3493698"/>
                <a:ext cx="1726627" cy="69243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9E8D49F1-3C8C-E801-C531-09787DCB3DC0}"/>
              </a:ext>
            </a:extLst>
          </p:cNvPr>
          <p:cNvSpPr/>
          <p:nvPr/>
        </p:nvSpPr>
        <p:spPr>
          <a:xfrm>
            <a:off x="1328468" y="3493700"/>
            <a:ext cx="1992702" cy="75049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340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222563-F293-EFA0-D089-91E197CA3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7570" y="0"/>
            <a:ext cx="3384430" cy="16723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8C9F7A-AD2B-4768-F910-8C29110DB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8008" y="2516486"/>
            <a:ext cx="3763992" cy="15144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03683D-209F-F233-3B5F-D40787BD5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0203" y="3918998"/>
            <a:ext cx="3576907" cy="10066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6F1B8AB-E925-C88F-4795-8B2819BACA7E}"/>
                  </a:ext>
                </a:extLst>
              </p:cNvPr>
              <p:cNvSpPr txBox="1"/>
              <p:nvPr/>
            </p:nvSpPr>
            <p:spPr>
              <a:xfrm>
                <a:off x="202720" y="733244"/>
                <a:ext cx="6605911" cy="8732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10+10 ∗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10∗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15−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6F1B8AB-E925-C88F-4795-8B2819BACA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720" y="733244"/>
                <a:ext cx="6605911" cy="8732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C03E917-03E4-1ED0-1AE8-4E120918C667}"/>
                  </a:ext>
                </a:extLst>
              </p:cNvPr>
              <p:cNvSpPr txBox="1"/>
              <p:nvPr/>
            </p:nvSpPr>
            <p:spPr>
              <a:xfrm>
                <a:off x="139460" y="1765540"/>
                <a:ext cx="11089574" cy="8700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𝑀𝑎𝑔𝑛𝑖𝑡𝑢𝑑𝑒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2 </m:t>
                                  </m:r>
                                </m:sup>
                              </m:sSup>
                            </m:e>
                          </m:rad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225+25∗3</m:t>
                              </m:r>
                            </m:e>
                          </m:ra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225+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75</m:t>
                          </m:r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C03E917-03E4-1ED0-1AE8-4E120918C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60" y="1765540"/>
                <a:ext cx="11089574" cy="8700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A1F63A-D370-62D9-83B1-063E502C9AF0}"/>
                  </a:ext>
                </a:extLst>
              </p:cNvPr>
              <p:cNvSpPr txBox="1"/>
              <p:nvPr/>
            </p:nvSpPr>
            <p:spPr>
              <a:xfrm>
                <a:off x="274606" y="3660474"/>
                <a:ext cx="7207742" cy="691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𝑃h𝑎𝑠𝑒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𝐴𝑛𝑔𝑙𝑒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2.89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A1F63A-D370-62D9-83B1-063E502C9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06" y="3660474"/>
                <a:ext cx="7207742" cy="6915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4D1F81-E786-B075-B4E1-7E7A393B7250}"/>
                  </a:ext>
                </a:extLst>
              </p:cNvPr>
              <p:cNvSpPr txBox="1"/>
              <p:nvPr/>
            </p:nvSpPr>
            <p:spPr>
              <a:xfrm>
                <a:off x="-202723" y="4735902"/>
                <a:ext cx="9079303" cy="8298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𝑷𝒉𝒂𝒔𝒆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𝑨𝒏𝒈𝒍𝒆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𝒕𝒂𝒏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𝟖𝟗</m:t>
                              </m:r>
                            </m:num>
                            <m:den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den>
                          </m:f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𝒕𝒂𝒏</m:t>
                          </m:r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𝟓𝟕𝟕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𝟑𝟎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64D1F81-E786-B075-B4E1-7E7A393B7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2723" y="4735902"/>
                <a:ext cx="9079303" cy="8298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86540A-4275-D0DA-1A6F-6000F49398BC}"/>
                  </a:ext>
                </a:extLst>
              </p:cNvPr>
              <p:cNvSpPr txBox="1"/>
              <p:nvPr/>
            </p:nvSpPr>
            <p:spPr>
              <a:xfrm>
                <a:off x="343617" y="2677065"/>
                <a:ext cx="7258077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𝑴𝒂𝒈𝒏𝒊𝒕𝒖𝒅𝒆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𝟑𝟎𝟎</m:t>
                              </m:r>
                            </m:e>
                          </m:rad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𝟏𝟕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𝟑𝟐𝟎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𝟕𝟖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86540A-4275-D0DA-1A6F-6000F4939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17" y="2677065"/>
                <a:ext cx="7258077" cy="6938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A0C901B-E4AD-55A1-A968-0D73FA9509C5}"/>
                  </a:ext>
                </a:extLst>
              </p:cNvPr>
              <p:cNvSpPr txBox="1"/>
              <p:nvPr/>
            </p:nvSpPr>
            <p:spPr>
              <a:xfrm>
                <a:off x="286829" y="5784813"/>
                <a:ext cx="6198078" cy="7218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4000" b="1" i="1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40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4000" b="1" i="1">
                          <a:latin typeface="Cambria Math" panose="02040503050406030204" pitchFamily="18" charset="0"/>
                        </a:rPr>
                        <m:t>𝟕𝟖</m:t>
                      </m:r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4000" b="1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1" i="1">
                              <a:latin typeface="Cambria Math" panose="02040503050406030204" pitchFamily="18" charset="0"/>
                            </a:rPr>
                            <m:t>𝟑𝟎</m:t>
                          </m:r>
                        </m:e>
                        <m:sup>
                          <m:r>
                            <a:rPr lang="en-US" sz="40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A0C901B-E4AD-55A1-A968-0D73FA950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29" y="5784813"/>
                <a:ext cx="6198078" cy="7218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1A4EBC9E-2BEC-EB96-D3D1-FEA25AC5A839}"/>
              </a:ext>
            </a:extLst>
          </p:cNvPr>
          <p:cNvSpPr/>
          <p:nvPr/>
        </p:nvSpPr>
        <p:spPr>
          <a:xfrm>
            <a:off x="810883" y="5624424"/>
            <a:ext cx="5451894" cy="104379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48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222563-F293-EFA0-D089-91E197CA3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7570" y="0"/>
            <a:ext cx="3384430" cy="16723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8C9F7A-AD2B-4768-F910-8C29110DB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8008" y="2516486"/>
            <a:ext cx="3763992" cy="15144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03683D-209F-F233-3B5F-D40787BD5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0203" y="3918998"/>
            <a:ext cx="3576907" cy="10066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4E78E3D-D23C-7450-BDB3-E35CDE0BB1CF}"/>
                  </a:ext>
                </a:extLst>
              </p:cNvPr>
              <p:cNvSpPr txBox="1"/>
              <p:nvPr/>
            </p:nvSpPr>
            <p:spPr>
              <a:xfrm>
                <a:off x="260232" y="109268"/>
                <a:ext cx="4846606" cy="9251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4E78E3D-D23C-7450-BDB3-E35CDE0BB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32" y="109268"/>
                <a:ext cx="4846606" cy="9251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72B3956-95A4-64B8-3306-B1255748702D}"/>
                  </a:ext>
                </a:extLst>
              </p:cNvPr>
              <p:cNvSpPr txBox="1"/>
              <p:nvPr/>
            </p:nvSpPr>
            <p:spPr>
              <a:xfrm>
                <a:off x="119332" y="986286"/>
                <a:ext cx="920207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&lt;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&lt;24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&lt;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(10+10&lt;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42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72B3956-95A4-64B8-3306-B12557487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2" y="986286"/>
                <a:ext cx="9202071" cy="6938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D15429-D07D-DDA1-0817-406225DC4FC6}"/>
                  </a:ext>
                </a:extLst>
              </p:cNvPr>
              <p:cNvSpPr txBox="1"/>
              <p:nvPr/>
            </p:nvSpPr>
            <p:spPr>
              <a:xfrm>
                <a:off x="146650" y="1846052"/>
                <a:ext cx="866846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10+10&lt;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42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10+10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42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10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42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en-US" sz="2400" dirty="0"/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D15429-D07D-DDA1-0817-406225DC4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50" y="1846052"/>
                <a:ext cx="8668463" cy="6938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3244BB2-6457-A2A2-CAFF-FE3FC87E5F52}"/>
                  </a:ext>
                </a:extLst>
              </p:cNvPr>
              <p:cNvSpPr txBox="1"/>
              <p:nvPr/>
            </p:nvSpPr>
            <p:spPr>
              <a:xfrm>
                <a:off x="221412" y="2654060"/>
                <a:ext cx="6902531" cy="8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10+10∗</m:t>
                          </m:r>
                          <m:f>
                            <m:f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10∗</m:t>
                          </m:r>
                          <m:f>
                            <m:f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[10+5+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5</m:t>
                      </m:r>
                      <m:rad>
                        <m:radPr>
                          <m:degHide m:val="on"/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3244BB2-6457-A2A2-CAFF-FE3FC87E5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12" y="2654060"/>
                <a:ext cx="6902531" cy="8692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C3ECA2-70FA-B329-9A6E-A9799F060FF7}"/>
                  </a:ext>
                </a:extLst>
              </p:cNvPr>
              <p:cNvSpPr txBox="1"/>
              <p:nvPr/>
            </p:nvSpPr>
            <p:spPr>
              <a:xfrm>
                <a:off x="166777" y="3729486"/>
                <a:ext cx="5267917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10+5+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ad>
                            <m:radPr>
                              <m:degHide m:val="on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[15+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5</m:t>
                      </m:r>
                      <m:rad>
                        <m:radPr>
                          <m:degHide m:val="on"/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C3ECA2-70FA-B329-9A6E-A9799F060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77" y="3729486"/>
                <a:ext cx="5267917" cy="69384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0656F2A-51BE-965A-793E-DF46F92DF515}"/>
                  </a:ext>
                </a:extLst>
              </p:cNvPr>
              <p:cNvSpPr txBox="1"/>
              <p:nvPr/>
            </p:nvSpPr>
            <p:spPr>
              <a:xfrm>
                <a:off x="87702" y="4802039"/>
                <a:ext cx="11089574" cy="8700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𝑀𝑎𝑔𝑛𝑖𝑡𝑢𝑑𝑒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2 </m:t>
                                  </m:r>
                                </m:sup>
                              </m:sSup>
                            </m:e>
                          </m:rad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225+25∗3</m:t>
                              </m:r>
                            </m:e>
                          </m:ra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225+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75</m:t>
                          </m:r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0656F2A-51BE-965A-793E-DF46F92DF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02" y="4802039"/>
                <a:ext cx="11089574" cy="87004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E29052-EF6F-4B79-56CC-4AEB4D802600}"/>
                  </a:ext>
                </a:extLst>
              </p:cNvPr>
              <p:cNvSpPr txBox="1"/>
              <p:nvPr/>
            </p:nvSpPr>
            <p:spPr>
              <a:xfrm>
                <a:off x="206648" y="5903345"/>
                <a:ext cx="7387920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𝑴𝒂𝒈𝒏𝒊𝒕𝒖𝒅𝒆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𝟑𝟎𝟎</m:t>
                              </m:r>
                            </m:e>
                          </m:rad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𝟏𝟕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𝟑𝟐𝟎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𝟕𝟖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E29052-EF6F-4B79-56CC-4AEB4D802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648" y="5903345"/>
                <a:ext cx="7387920" cy="6938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6209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0AC922-4931-4E65-3947-03F1C7D1B48E}"/>
                  </a:ext>
                </a:extLst>
              </p:cNvPr>
              <p:cNvSpPr txBox="1"/>
              <p:nvPr/>
            </p:nvSpPr>
            <p:spPr>
              <a:xfrm>
                <a:off x="153837" y="209908"/>
                <a:ext cx="8857681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𝑃h𝑎𝑠𝑒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𝐴𝑛𝑔𝑙𝑒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2.89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0AC922-4931-4E65-3947-03F1C7D1B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37" y="209908"/>
                <a:ext cx="8857681" cy="8298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9344DA-05E9-9258-F133-897622F52BF0}"/>
                  </a:ext>
                </a:extLst>
              </p:cNvPr>
              <p:cNvSpPr txBox="1"/>
              <p:nvPr/>
            </p:nvSpPr>
            <p:spPr>
              <a:xfrm>
                <a:off x="9431548" y="649857"/>
                <a:ext cx="2532936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[15+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5</m:t>
                      </m:r>
                      <m:rad>
                        <m:radPr>
                          <m:degHide m:val="on"/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9344DA-05E9-9258-F133-897622F52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1548" y="649857"/>
                <a:ext cx="2532936" cy="6938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85EF85-3501-7B05-9D7B-2BD2FF119055}"/>
                  </a:ext>
                </a:extLst>
              </p:cNvPr>
              <p:cNvSpPr txBox="1"/>
              <p:nvPr/>
            </p:nvSpPr>
            <p:spPr>
              <a:xfrm>
                <a:off x="133708" y="1000665"/>
                <a:ext cx="9079303" cy="8298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𝑷𝒉𝒂𝒔𝒆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𝑨𝒏𝒈𝒍𝒆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𝒐𝒇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𝒕𝒂𝒏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𝟖𝟗</m:t>
                              </m:r>
                            </m:num>
                            <m:den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den>
                          </m:f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𝒕𝒂𝒏</m:t>
                          </m:r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𝟓𝟕𝟕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𝟑𝟎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85EF85-3501-7B05-9D7B-2BD2FF119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08" y="1000665"/>
                <a:ext cx="9079303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847202-3686-4624-FE1D-832D18FB667D}"/>
                  </a:ext>
                </a:extLst>
              </p:cNvPr>
              <p:cNvSpPr txBox="1"/>
              <p:nvPr/>
            </p:nvSpPr>
            <p:spPr>
              <a:xfrm>
                <a:off x="0" y="1980563"/>
                <a:ext cx="6198078" cy="7218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4000" b="1" i="1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40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4000" b="1" i="1">
                          <a:latin typeface="Cambria Math" panose="02040503050406030204" pitchFamily="18" charset="0"/>
                        </a:rPr>
                        <m:t>𝟕𝟖</m:t>
                      </m:r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1" i="1">
                              <a:latin typeface="Cambria Math" panose="02040503050406030204" pitchFamily="18" charset="0"/>
                            </a:rPr>
                            <m:t>𝟑𝟎</m:t>
                          </m:r>
                        </m:e>
                        <m:sup>
                          <m:r>
                            <a:rPr lang="en-US" sz="40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847202-3686-4624-FE1D-832D18FB6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80563"/>
                <a:ext cx="6198078" cy="7218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E1CCD4D3-E6DC-CE02-06E3-D5A1540DEAED}"/>
              </a:ext>
            </a:extLst>
          </p:cNvPr>
          <p:cNvSpPr/>
          <p:nvPr/>
        </p:nvSpPr>
        <p:spPr>
          <a:xfrm>
            <a:off x="524054" y="1820174"/>
            <a:ext cx="5451894" cy="84538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7CE575-E06D-DA28-63EC-66756049CC6D}"/>
                  </a:ext>
                </a:extLst>
              </p:cNvPr>
              <p:cNvSpPr txBox="1"/>
              <p:nvPr/>
            </p:nvSpPr>
            <p:spPr>
              <a:xfrm>
                <a:off x="152401" y="5678419"/>
                <a:ext cx="5635924" cy="7218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4000" b="1" i="1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40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4000" b="1" i="1">
                          <a:latin typeface="Cambria Math" panose="02040503050406030204" pitchFamily="18" charset="0"/>
                        </a:rPr>
                        <m:t>𝟕𝟖</m:t>
                      </m:r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1" i="1">
                              <a:latin typeface="Cambria Math" panose="02040503050406030204" pitchFamily="18" charset="0"/>
                            </a:rPr>
                            <m:t>𝟑𝟎</m:t>
                          </m:r>
                        </m:e>
                        <m:sup>
                          <m:r>
                            <a:rPr lang="en-US" sz="40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7CE575-E06D-DA28-63EC-66756049C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1" y="5678419"/>
                <a:ext cx="5635924" cy="7218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A7AE373D-916F-FB37-7FA7-1CE3403E2E51}"/>
              </a:ext>
            </a:extLst>
          </p:cNvPr>
          <p:cNvSpPr/>
          <p:nvPr/>
        </p:nvSpPr>
        <p:spPr>
          <a:xfrm>
            <a:off x="676455" y="5518030"/>
            <a:ext cx="5451894" cy="104379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B9099C-9BA9-3127-C5B6-BC4CB20DBB9B}"/>
                  </a:ext>
                </a:extLst>
              </p:cNvPr>
              <p:cNvSpPr txBox="1"/>
              <p:nvPr/>
            </p:nvSpPr>
            <p:spPr>
              <a:xfrm>
                <a:off x="589471" y="3209026"/>
                <a:ext cx="1726627" cy="6924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4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  <m:r>
                        <a:rPr lang="en-US" sz="4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4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4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B9099C-9BA9-3127-C5B6-BC4CB20DB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71" y="3209026"/>
                <a:ext cx="1726627" cy="6924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CF06C87F-4DE2-FAA2-F5AF-2ED5B80D4576}"/>
              </a:ext>
            </a:extLst>
          </p:cNvPr>
          <p:cNvSpPr/>
          <p:nvPr/>
        </p:nvSpPr>
        <p:spPr>
          <a:xfrm>
            <a:off x="508958" y="3209028"/>
            <a:ext cx="1992702" cy="75049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78E497-F695-9A2A-CD8F-EE55D9DA1A5A}"/>
                  </a:ext>
                </a:extLst>
              </p:cNvPr>
              <p:cNvSpPr txBox="1"/>
              <p:nvPr/>
            </p:nvSpPr>
            <p:spPr>
              <a:xfrm>
                <a:off x="0" y="4309695"/>
                <a:ext cx="6198078" cy="7218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4000" b="1" i="1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40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4000" b="1" i="1">
                          <a:latin typeface="Cambria Math" panose="02040503050406030204" pitchFamily="18" charset="0"/>
                        </a:rPr>
                        <m:t>𝟕𝟖</m:t>
                      </m:r>
                      <m:r>
                        <a:rPr lang="en-US" sz="4000" b="1" i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4000" b="1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4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1" i="1">
                              <a:latin typeface="Cambria Math" panose="02040503050406030204" pitchFamily="18" charset="0"/>
                            </a:rPr>
                            <m:t>𝟑𝟎</m:t>
                          </m:r>
                        </m:e>
                        <m:sup>
                          <m:r>
                            <a:rPr lang="en-US" sz="40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78E497-F695-9A2A-CD8F-EE55D9DA1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309695"/>
                <a:ext cx="6198078" cy="7218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2BBAF89B-B21D-4573-29AE-6DA6BE6871D4}"/>
              </a:ext>
            </a:extLst>
          </p:cNvPr>
          <p:cNvSpPr/>
          <p:nvPr/>
        </p:nvSpPr>
        <p:spPr>
          <a:xfrm>
            <a:off x="524054" y="4149306"/>
            <a:ext cx="5451894" cy="104379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5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7CE575-E06D-DA28-63EC-66756049CC6D}"/>
                  </a:ext>
                </a:extLst>
              </p:cNvPr>
              <p:cNvSpPr txBox="1"/>
              <p:nvPr/>
            </p:nvSpPr>
            <p:spPr>
              <a:xfrm>
                <a:off x="9325153" y="1416970"/>
                <a:ext cx="3045125" cy="470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5.78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  <m:sup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7CE575-E06D-DA28-63EC-66756049C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5153" y="1416970"/>
                <a:ext cx="3045125" cy="470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B9099C-9BA9-3127-C5B6-BC4CB20DBB9B}"/>
                  </a:ext>
                </a:extLst>
              </p:cNvPr>
              <p:cNvSpPr txBox="1"/>
              <p:nvPr/>
            </p:nvSpPr>
            <p:spPr>
              <a:xfrm>
                <a:off x="9724844" y="370936"/>
                <a:ext cx="938719" cy="377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2400" b="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B9099C-9BA9-3127-C5B6-BC4CB20DB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4844" y="370936"/>
                <a:ext cx="938719" cy="377667"/>
              </a:xfrm>
              <a:prstGeom prst="rect">
                <a:avLst/>
              </a:prstGeom>
              <a:blipFill>
                <a:blip r:embed="rId3"/>
                <a:stretch>
                  <a:fillRect l="-5195" r="-6494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78E497-F695-9A2A-CD8F-EE55D9DA1A5A}"/>
                  </a:ext>
                </a:extLst>
              </p:cNvPr>
              <p:cNvSpPr txBox="1"/>
              <p:nvPr/>
            </p:nvSpPr>
            <p:spPr>
              <a:xfrm>
                <a:off x="9230264" y="885009"/>
                <a:ext cx="3437624" cy="470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400" b="0" i="1">
                          <a:latin typeface="Cambria Math" panose="02040503050406030204" pitchFamily="18" charset="0"/>
                        </a:rPr>
                        <m:t>= 5.78&lt;−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  <m:sup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78E497-F695-9A2A-CD8F-EE55D9DA1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0264" y="885009"/>
                <a:ext cx="3437624" cy="470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F775BAE-6968-A1AD-FBC4-C1132C243F4C}"/>
              </a:ext>
            </a:extLst>
          </p:cNvPr>
          <p:cNvSpPr/>
          <p:nvPr/>
        </p:nvSpPr>
        <p:spPr>
          <a:xfrm>
            <a:off x="9368287" y="181155"/>
            <a:ext cx="2823713" cy="1889185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A2A3AF-0BB4-1258-F5C2-5D33FA546864}"/>
                  </a:ext>
                </a:extLst>
              </p:cNvPr>
              <p:cNvSpPr txBox="1"/>
              <p:nvPr/>
            </p:nvSpPr>
            <p:spPr>
              <a:xfrm>
                <a:off x="560716" y="281796"/>
                <a:ext cx="5047857" cy="3862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sz="2400" b="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, because due to equation (10.5)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A2A3AF-0BB4-1258-F5C2-5D33FA546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16" y="281796"/>
                <a:ext cx="5047857" cy="386260"/>
              </a:xfrm>
              <a:prstGeom prst="rect">
                <a:avLst/>
              </a:prstGeom>
              <a:blipFill>
                <a:blip r:embed="rId5"/>
                <a:stretch>
                  <a:fillRect t="-21875" r="-2778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A2413CE3-A140-A3FA-F3A2-E604C3F543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1638" y="2311879"/>
            <a:ext cx="2970362" cy="6494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6A7465-7F3B-3E75-11B4-C6A9E71C84ED}"/>
                  </a:ext>
                </a:extLst>
              </p:cNvPr>
              <p:cNvSpPr txBox="1"/>
              <p:nvPr/>
            </p:nvSpPr>
            <p:spPr>
              <a:xfrm>
                <a:off x="181155" y="1055503"/>
                <a:ext cx="2286000" cy="6287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b="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6A7465-7F3B-3E75-11B4-C6A9E71C8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5" y="1055503"/>
                <a:ext cx="2286000" cy="6287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F93BB7A-82A0-A829-DE60-B03AA04CFD58}"/>
                  </a:ext>
                </a:extLst>
              </p:cNvPr>
              <p:cNvSpPr txBox="1"/>
              <p:nvPr/>
            </p:nvSpPr>
            <p:spPr>
              <a:xfrm>
                <a:off x="181153" y="2780785"/>
                <a:ext cx="8436636" cy="4928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sub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  <m:r>
                      <a:rPr lang="en-US" sz="2400" b="1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𝟏𝟐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𝟕𝟖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&lt;−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𝟑𝟎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</a:rPr>
                      <m:t>&lt;−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𝟏𝟐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𝟕𝟖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&lt;−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𝟏𝟓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F93BB7A-82A0-A829-DE60-B03AA04CF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3" y="2780785"/>
                <a:ext cx="8436636" cy="4928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F3ACEEC3-3FA2-01A3-F9E5-9B784A0082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9479" y="414068"/>
            <a:ext cx="2932981" cy="1587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0D972D2-1AD2-8CA1-05E9-1C0828581D0E}"/>
                  </a:ext>
                </a:extLst>
              </p:cNvPr>
              <p:cNvSpPr txBox="1"/>
              <p:nvPr/>
            </p:nvSpPr>
            <p:spPr>
              <a:xfrm>
                <a:off x="238663" y="3968355"/>
                <a:ext cx="8436636" cy="4928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sub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sz="2400" b="1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𝟏𝟐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𝟕𝟖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𝟑𝟎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𝟏𝟐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𝟕𝟖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𝟏𝟓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0D972D2-1AD2-8CA1-05E9-1C0828581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63" y="3968355"/>
                <a:ext cx="8436636" cy="49282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9E5A5FA4-CF01-C556-C2F0-0DA13F7C42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75578" y="3138218"/>
            <a:ext cx="2419350" cy="2324100"/>
          </a:xfrm>
          <a:prstGeom prst="rect">
            <a:avLst/>
          </a:prstGeom>
        </p:spPr>
      </p:pic>
      <p:sp>
        <p:nvSpPr>
          <p:cNvPr id="35" name="Arc 34">
            <a:extLst>
              <a:ext uri="{FF2B5EF4-FFF2-40B4-BE49-F238E27FC236}">
                <a16:creationId xmlns:a16="http://schemas.microsoft.com/office/drawing/2014/main" id="{5F04F701-5210-D938-AA3E-EDC02C42DF64}"/>
              </a:ext>
            </a:extLst>
          </p:cNvPr>
          <p:cNvSpPr/>
          <p:nvPr/>
        </p:nvSpPr>
        <p:spPr>
          <a:xfrm rot="10800000">
            <a:off x="6556075" y="1078302"/>
            <a:ext cx="1043796" cy="785004"/>
          </a:xfrm>
          <a:prstGeom prst="arc">
            <a:avLst>
              <a:gd name="adj1" fmla="val 9602735"/>
              <a:gd name="adj2" fmla="val 0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CFAE4A62-6B49-DF94-5EEA-C260C1E05E8A}"/>
              </a:ext>
            </a:extLst>
          </p:cNvPr>
          <p:cNvSpPr/>
          <p:nvPr/>
        </p:nvSpPr>
        <p:spPr>
          <a:xfrm>
            <a:off x="307677" y="2415396"/>
            <a:ext cx="1098432" cy="724616"/>
          </a:xfrm>
          <a:prstGeom prst="arc">
            <a:avLst>
              <a:gd name="adj1" fmla="val 9602735"/>
              <a:gd name="adj2" fmla="val 872665"/>
            </a:avLst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714960E2-4E4D-F257-F4F8-46FB7A2A74EC}"/>
              </a:ext>
            </a:extLst>
          </p:cNvPr>
          <p:cNvSpPr/>
          <p:nvPr/>
        </p:nvSpPr>
        <p:spPr>
          <a:xfrm>
            <a:off x="270296" y="3692105"/>
            <a:ext cx="1098432" cy="566466"/>
          </a:xfrm>
          <a:prstGeom prst="arc">
            <a:avLst>
              <a:gd name="adj1" fmla="val 9602735"/>
              <a:gd name="adj2" fmla="val 872665"/>
            </a:avLst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030A0ED1-C266-6242-4E71-8FF073FA8CE9}"/>
              </a:ext>
            </a:extLst>
          </p:cNvPr>
          <p:cNvSpPr/>
          <p:nvPr/>
        </p:nvSpPr>
        <p:spPr>
          <a:xfrm>
            <a:off x="9966385" y="3329797"/>
            <a:ext cx="1118557" cy="1075424"/>
          </a:xfrm>
          <a:prstGeom prst="arc">
            <a:avLst>
              <a:gd name="adj1" fmla="val 9602735"/>
              <a:gd name="adj2" fmla="val 1941374"/>
            </a:avLst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06EDC3C-BBF8-E8BD-15C5-28E1246A03AC}"/>
                  </a:ext>
                </a:extLst>
              </p:cNvPr>
              <p:cNvSpPr txBox="1"/>
              <p:nvPr/>
            </p:nvSpPr>
            <p:spPr>
              <a:xfrm>
                <a:off x="618224" y="5322702"/>
                <a:ext cx="8436636" cy="759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sub>
                      <m:sup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  <m:r>
                      <a:rPr lang="en-US" sz="40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𝟕𝟖</m:t>
                    </m:r>
                  </m:oMath>
                </a14:m>
                <a:r>
                  <a:rPr lang="en-US" sz="4000" b="1" dirty="0"/>
                  <a:t> </a:t>
                </a:r>
                <a14:m>
                  <m:oMath xmlns:m="http://schemas.openxmlformats.org/officeDocument/2006/math">
                    <m:r>
                      <a:rPr lang="en-US" sz="4000" b="1" i="1">
                        <a:latin typeface="Cambria Math" panose="02040503050406030204" pitchFamily="18" charset="0"/>
                      </a:rPr>
                      <m:t>&lt;−</m:t>
                    </m:r>
                    <m:r>
                      <a:rPr lang="en-US" sz="4000" b="1" i="1">
                        <a:latin typeface="Cambria Math" panose="02040503050406030204" pitchFamily="18" charset="0"/>
                      </a:rPr>
                      <m:t>𝟏𝟓</m:t>
                    </m:r>
                    <m:sSup>
                      <m:sSup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06EDC3C-BBF8-E8BD-15C5-28E1246A0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24" y="5322702"/>
                <a:ext cx="8436636" cy="7598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02B6006-7DD7-7FE7-B705-A2C9512D4E08}"/>
                  </a:ext>
                </a:extLst>
              </p:cNvPr>
              <p:cNvSpPr txBox="1"/>
              <p:nvPr/>
            </p:nvSpPr>
            <p:spPr>
              <a:xfrm>
                <a:off x="606724" y="6069972"/>
                <a:ext cx="8436636" cy="6931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sub>
                      <m:sup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sz="3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𝟕𝟖</m:t>
                    </m:r>
                  </m:oMath>
                </a14:m>
                <a:r>
                  <a:rPr lang="en-US" sz="3600" b="1" dirty="0"/>
                  <a:t> </a:t>
                </a:r>
                <a14:m>
                  <m:oMath xmlns:m="http://schemas.openxmlformats.org/officeDocument/2006/math">
                    <m:r>
                      <a:rPr lang="en-US" sz="3600" b="1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3600" b="1" i="1">
                        <a:latin typeface="Cambria Math" panose="02040503050406030204" pitchFamily="18" charset="0"/>
                      </a:rPr>
                      <m:t>𝟏𝟓</m:t>
                    </m:r>
                    <m:sSup>
                      <m:sSupPr>
                        <m:ctrlPr>
                          <a:rPr lang="en-US" sz="36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02B6006-7DD7-7FE7-B705-A2C9512D4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24" y="6069972"/>
                <a:ext cx="8436636" cy="69313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0EB312F-950C-4A5D-6EDA-A8CC3BB08E19}"/>
                  </a:ext>
                </a:extLst>
              </p:cNvPr>
              <p:cNvSpPr txBox="1"/>
              <p:nvPr/>
            </p:nvSpPr>
            <p:spPr>
              <a:xfrm>
                <a:off x="350807" y="4572206"/>
                <a:ext cx="2286000" cy="7628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  <m:sup>
                          <m:r>
                            <a:rPr lang="en-US" sz="40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  <m:r>
                        <a:rPr lang="en-US" sz="40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1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0EB312F-950C-4A5D-6EDA-A8CC3BB08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07" y="4572206"/>
                <a:ext cx="2286000" cy="76283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6CCD759-6174-8EDC-23DC-9E2B2119DA69}"/>
              </a:ext>
            </a:extLst>
          </p:cNvPr>
          <p:cNvSpPr/>
          <p:nvPr/>
        </p:nvSpPr>
        <p:spPr>
          <a:xfrm>
            <a:off x="465827" y="4477110"/>
            <a:ext cx="4986068" cy="2286000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72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F84578-4396-0318-A37B-151E7E5F8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11" y="511175"/>
            <a:ext cx="10499355" cy="6044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831359-4800-E8C4-B7BE-9FFDAEED4E7E}"/>
              </a:ext>
            </a:extLst>
          </p:cNvPr>
          <p:cNvSpPr txBox="1"/>
          <p:nvPr/>
        </p:nvSpPr>
        <p:spPr>
          <a:xfrm>
            <a:off x="9282023" y="5037826"/>
            <a:ext cx="2449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phase sequences also draw for voltages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86481-BC7F-99C0-CEC4-7F8E87FE6DF1}"/>
              </a:ext>
            </a:extLst>
          </p:cNvPr>
          <p:cNvSpPr/>
          <p:nvPr/>
        </p:nvSpPr>
        <p:spPr>
          <a:xfrm>
            <a:off x="9126747" y="4839419"/>
            <a:ext cx="2475781" cy="105242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B3C52EA7-97A5-823C-0A00-30EC630AD735}"/>
              </a:ext>
            </a:extLst>
          </p:cNvPr>
          <p:cNvCxnSpPr/>
          <p:nvPr/>
        </p:nvCxnSpPr>
        <p:spPr>
          <a:xfrm rot="10800000" flipV="1">
            <a:off x="2587926" y="4589252"/>
            <a:ext cx="1155939" cy="110418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AB68D6A-09B8-AE64-AB1C-180151F6597C}"/>
              </a:ext>
            </a:extLst>
          </p:cNvPr>
          <p:cNvSpPr txBox="1"/>
          <p:nvPr/>
        </p:nvSpPr>
        <p:spPr>
          <a:xfrm>
            <a:off x="1535502" y="5641675"/>
            <a:ext cx="2027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c represent as a phase or phase c</a:t>
            </a: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5D9626EC-E046-1969-02EF-AF4D346F35D5}"/>
              </a:ext>
            </a:extLst>
          </p:cNvPr>
          <p:cNvCxnSpPr/>
          <p:nvPr/>
        </p:nvCxnSpPr>
        <p:spPr>
          <a:xfrm>
            <a:off x="3786996" y="4390845"/>
            <a:ext cx="759125" cy="37956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41740E4-3051-3819-4764-F53A9208CB1A}"/>
              </a:ext>
            </a:extLst>
          </p:cNvPr>
          <p:cNvSpPr txBox="1"/>
          <p:nvPr/>
        </p:nvSpPr>
        <p:spPr>
          <a:xfrm>
            <a:off x="4433977" y="4382219"/>
            <a:ext cx="12249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used for</a:t>
            </a:r>
          </a:p>
          <a:p>
            <a:r>
              <a:rPr lang="en-US" dirty="0"/>
              <a:t> positive sequence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7BB711-0AA7-50FF-745F-3C8F0D780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906" y="1915064"/>
            <a:ext cx="4246801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386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7CE575-E06D-DA28-63EC-66756049CC6D}"/>
                  </a:ext>
                </a:extLst>
              </p:cNvPr>
              <p:cNvSpPr txBox="1"/>
              <p:nvPr/>
            </p:nvSpPr>
            <p:spPr>
              <a:xfrm>
                <a:off x="9325153" y="1416970"/>
                <a:ext cx="3045125" cy="470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5.78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  <m:sup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7CE575-E06D-DA28-63EC-66756049C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5153" y="1416970"/>
                <a:ext cx="3045125" cy="4700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B9099C-9BA9-3127-C5B6-BC4CB20DBB9B}"/>
                  </a:ext>
                </a:extLst>
              </p:cNvPr>
              <p:cNvSpPr txBox="1"/>
              <p:nvPr/>
            </p:nvSpPr>
            <p:spPr>
              <a:xfrm>
                <a:off x="9724844" y="370936"/>
                <a:ext cx="938719" cy="377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2400" b="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B9099C-9BA9-3127-C5B6-BC4CB20DB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4844" y="370936"/>
                <a:ext cx="938719" cy="377667"/>
              </a:xfrm>
              <a:prstGeom prst="rect">
                <a:avLst/>
              </a:prstGeom>
              <a:blipFill>
                <a:blip r:embed="rId3"/>
                <a:stretch>
                  <a:fillRect l="-5195" r="-6494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78E497-F695-9A2A-CD8F-EE55D9DA1A5A}"/>
                  </a:ext>
                </a:extLst>
              </p:cNvPr>
              <p:cNvSpPr txBox="1"/>
              <p:nvPr/>
            </p:nvSpPr>
            <p:spPr>
              <a:xfrm>
                <a:off x="9230264" y="885009"/>
                <a:ext cx="3437624" cy="470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400" b="0" i="1">
                          <a:latin typeface="Cambria Math" panose="02040503050406030204" pitchFamily="18" charset="0"/>
                        </a:rPr>
                        <m:t>= 5.78&lt;−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  <m:sup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78E497-F695-9A2A-CD8F-EE55D9DA1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0264" y="885009"/>
                <a:ext cx="3437624" cy="4700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F775BAE-6968-A1AD-FBC4-C1132C243F4C}"/>
              </a:ext>
            </a:extLst>
          </p:cNvPr>
          <p:cNvSpPr/>
          <p:nvPr/>
        </p:nvSpPr>
        <p:spPr>
          <a:xfrm>
            <a:off x="9368287" y="181155"/>
            <a:ext cx="2823713" cy="1889185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A2A3AF-0BB4-1258-F5C2-5D33FA546864}"/>
                  </a:ext>
                </a:extLst>
              </p:cNvPr>
              <p:cNvSpPr txBox="1"/>
              <p:nvPr/>
            </p:nvSpPr>
            <p:spPr>
              <a:xfrm>
                <a:off x="560716" y="281796"/>
                <a:ext cx="50478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  <m:sup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sz="2400" b="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, because due to equation (10.5)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9A2A3AF-0BB4-1258-F5C2-5D33FA546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16" y="281796"/>
                <a:ext cx="5047857" cy="369332"/>
              </a:xfrm>
              <a:prstGeom prst="rect">
                <a:avLst/>
              </a:prstGeom>
              <a:blipFill>
                <a:blip r:embed="rId5"/>
                <a:stretch>
                  <a:fillRect l="-2174" t="-24590" r="-2778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A2413CE3-A140-A3FA-F3A2-E604C3F543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6966" y="2156605"/>
            <a:ext cx="3255034" cy="8046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6A7465-7F3B-3E75-11B4-C6A9E71C84ED}"/>
                  </a:ext>
                </a:extLst>
              </p:cNvPr>
              <p:cNvSpPr txBox="1"/>
              <p:nvPr/>
            </p:nvSpPr>
            <p:spPr>
              <a:xfrm>
                <a:off x="181155" y="1055503"/>
                <a:ext cx="228600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3200" b="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6A7465-7F3B-3E75-11B4-C6A9E71C8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5" y="1055503"/>
                <a:ext cx="228600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F93BB7A-82A0-A829-DE60-B03AA04CFD58}"/>
                  </a:ext>
                </a:extLst>
              </p:cNvPr>
              <p:cNvSpPr txBox="1"/>
              <p:nvPr/>
            </p:nvSpPr>
            <p:spPr>
              <a:xfrm>
                <a:off x="181153" y="2780785"/>
                <a:ext cx="8436636" cy="470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  <m:r>
                      <a:rPr lang="en-US" sz="2400" b="1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𝟏𝟐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𝟕𝟖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&lt;−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𝟑𝟎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𝟏𝟐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𝟕𝟖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𝟗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F93BB7A-82A0-A829-DE60-B03AA04CF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53" y="2780785"/>
                <a:ext cx="8436636" cy="470000"/>
              </a:xfrm>
              <a:prstGeom prst="rect">
                <a:avLst/>
              </a:prstGeom>
              <a:blipFill>
                <a:blip r:embed="rId8"/>
                <a:stretch>
                  <a:fillRect l="-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F3ACEEC3-3FA2-01A3-F9E5-9B784A0082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9479" y="414068"/>
            <a:ext cx="2932981" cy="1587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0D972D2-1AD2-8CA1-05E9-1C0828581D0E}"/>
                  </a:ext>
                </a:extLst>
              </p:cNvPr>
              <p:cNvSpPr txBox="1"/>
              <p:nvPr/>
            </p:nvSpPr>
            <p:spPr>
              <a:xfrm>
                <a:off x="238663" y="3968355"/>
                <a:ext cx="8436636" cy="470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sz="2400" b="1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𝟏𝟐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𝟕𝟖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𝟑𝟎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𝟏𝟐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𝟕𝟖</m:t>
                    </m:r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𝟗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0D972D2-1AD2-8CA1-05E9-1C0828581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63" y="3968355"/>
                <a:ext cx="8436636" cy="470000"/>
              </a:xfrm>
              <a:prstGeom prst="rect">
                <a:avLst/>
              </a:prstGeom>
              <a:blipFill>
                <a:blip r:embed="rId10"/>
                <a:stretch>
                  <a:fillRect l="-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9E5A5FA4-CF01-C556-C2F0-0DA13F7C42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75578" y="3138218"/>
            <a:ext cx="2419350" cy="2324100"/>
          </a:xfrm>
          <a:prstGeom prst="rect">
            <a:avLst/>
          </a:prstGeom>
        </p:spPr>
      </p:pic>
      <p:sp>
        <p:nvSpPr>
          <p:cNvPr id="35" name="Arc 34">
            <a:extLst>
              <a:ext uri="{FF2B5EF4-FFF2-40B4-BE49-F238E27FC236}">
                <a16:creationId xmlns:a16="http://schemas.microsoft.com/office/drawing/2014/main" id="{5F04F701-5210-D938-AA3E-EDC02C42DF64}"/>
              </a:ext>
            </a:extLst>
          </p:cNvPr>
          <p:cNvSpPr/>
          <p:nvPr/>
        </p:nvSpPr>
        <p:spPr>
          <a:xfrm rot="10800000">
            <a:off x="6556075" y="1078302"/>
            <a:ext cx="1043796" cy="785004"/>
          </a:xfrm>
          <a:prstGeom prst="arc">
            <a:avLst>
              <a:gd name="adj1" fmla="val 9602735"/>
              <a:gd name="adj2" fmla="val 0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CFAE4A62-6B49-DF94-5EEA-C260C1E05E8A}"/>
              </a:ext>
            </a:extLst>
          </p:cNvPr>
          <p:cNvSpPr/>
          <p:nvPr/>
        </p:nvSpPr>
        <p:spPr>
          <a:xfrm>
            <a:off x="307677" y="2415396"/>
            <a:ext cx="1098432" cy="724616"/>
          </a:xfrm>
          <a:prstGeom prst="arc">
            <a:avLst>
              <a:gd name="adj1" fmla="val 9602735"/>
              <a:gd name="adj2" fmla="val 872665"/>
            </a:avLst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714960E2-4E4D-F257-F4F8-46FB7A2A74EC}"/>
              </a:ext>
            </a:extLst>
          </p:cNvPr>
          <p:cNvSpPr/>
          <p:nvPr/>
        </p:nvSpPr>
        <p:spPr>
          <a:xfrm>
            <a:off x="270296" y="3692105"/>
            <a:ext cx="1098432" cy="566466"/>
          </a:xfrm>
          <a:prstGeom prst="arc">
            <a:avLst>
              <a:gd name="adj1" fmla="val 9602735"/>
              <a:gd name="adj2" fmla="val 872665"/>
            </a:avLst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030A0ED1-C266-6242-4E71-8FF073FA8CE9}"/>
              </a:ext>
            </a:extLst>
          </p:cNvPr>
          <p:cNvSpPr/>
          <p:nvPr/>
        </p:nvSpPr>
        <p:spPr>
          <a:xfrm>
            <a:off x="9966385" y="3329797"/>
            <a:ext cx="1118557" cy="1075424"/>
          </a:xfrm>
          <a:prstGeom prst="arc">
            <a:avLst>
              <a:gd name="adj1" fmla="val 9602735"/>
              <a:gd name="adj2" fmla="val 1941374"/>
            </a:avLst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06EDC3C-BBF8-E8BD-15C5-28E1246A03AC}"/>
                  </a:ext>
                </a:extLst>
              </p:cNvPr>
              <p:cNvSpPr txBox="1"/>
              <p:nvPr/>
            </p:nvSpPr>
            <p:spPr>
              <a:xfrm>
                <a:off x="618224" y="5322702"/>
                <a:ext cx="8436636" cy="7218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40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  <m:sup>
                        <m:r>
                          <a:rPr lang="en-US" sz="4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  <m:r>
                      <a:rPr lang="en-US" sz="40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𝟕𝟖</m:t>
                    </m:r>
                  </m:oMath>
                </a14:m>
                <a:r>
                  <a:rPr lang="en-US" sz="4000" b="1" dirty="0"/>
                  <a:t> </a:t>
                </a:r>
                <a14:m>
                  <m:oMath xmlns:m="http://schemas.openxmlformats.org/officeDocument/2006/math">
                    <m:r>
                      <a:rPr lang="en-US" sz="4000" b="1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4000" b="1" i="1" smtClean="0">
                        <a:latin typeface="Cambria Math" panose="02040503050406030204" pitchFamily="18" charset="0"/>
                      </a:rPr>
                      <m:t>𝟗</m:t>
                    </m:r>
                    <m:sSup>
                      <m:sSupPr>
                        <m:ctrlPr>
                          <a:rPr lang="en-US" sz="4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sz="4000" b="1" i="1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06EDC3C-BBF8-E8BD-15C5-28E1246A0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24" y="5322702"/>
                <a:ext cx="8436636" cy="72180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02B6006-7DD7-7FE7-B705-A2C9512D4E08}"/>
                  </a:ext>
                </a:extLst>
              </p:cNvPr>
              <p:cNvSpPr txBox="1"/>
              <p:nvPr/>
            </p:nvSpPr>
            <p:spPr>
              <a:xfrm>
                <a:off x="606724" y="6069972"/>
                <a:ext cx="8436636" cy="6588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  <m:sup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sz="3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𝟕𝟖</m:t>
                    </m:r>
                  </m:oMath>
                </a14:m>
                <a:r>
                  <a:rPr lang="en-US" sz="3600" b="1" dirty="0"/>
                  <a:t> </a:t>
                </a:r>
                <a14:m>
                  <m:oMath xmlns:m="http://schemas.openxmlformats.org/officeDocument/2006/math">
                    <m:r>
                      <a:rPr lang="en-US" sz="3600" b="1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𝟗</m:t>
                    </m:r>
                    <m:sSup>
                      <m:sSupPr>
                        <m:ctrlPr>
                          <a:rPr lang="en-US" sz="36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02B6006-7DD7-7FE7-B705-A2C9512D4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24" y="6069972"/>
                <a:ext cx="8436636" cy="6588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0EB312F-950C-4A5D-6EDA-A8CC3BB08E19}"/>
                  </a:ext>
                </a:extLst>
              </p:cNvPr>
              <p:cNvSpPr txBox="1"/>
              <p:nvPr/>
            </p:nvSpPr>
            <p:spPr>
              <a:xfrm>
                <a:off x="350807" y="4572206"/>
                <a:ext cx="2286000" cy="7218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  <m:sup>
                          <m:r>
                            <a:rPr lang="en-US" sz="40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  <m:r>
                        <a:rPr lang="en-US" sz="40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1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0EB312F-950C-4A5D-6EDA-A8CC3BB08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07" y="4572206"/>
                <a:ext cx="2286000" cy="72180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6CCD759-6174-8EDC-23DC-9E2B2119DA69}"/>
              </a:ext>
            </a:extLst>
          </p:cNvPr>
          <p:cNvSpPr/>
          <p:nvPr/>
        </p:nvSpPr>
        <p:spPr>
          <a:xfrm>
            <a:off x="465827" y="4477110"/>
            <a:ext cx="4986068" cy="2286000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22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0B50DA1-29B3-1EEC-A4CC-997800A879A1}"/>
                  </a:ext>
                </a:extLst>
              </p:cNvPr>
              <p:cNvSpPr txBox="1"/>
              <p:nvPr/>
            </p:nvSpPr>
            <p:spPr>
              <a:xfrm>
                <a:off x="7976559" y="252403"/>
                <a:ext cx="3505200" cy="5959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𝟕𝟖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𝟑𝟎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0B50DA1-29B3-1EEC-A4CC-997800A87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6559" y="252403"/>
                <a:ext cx="3505200" cy="5959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69DBDD-747C-6210-FFE8-DB6F37339752}"/>
                  </a:ext>
                </a:extLst>
              </p:cNvPr>
              <p:cNvSpPr txBox="1"/>
              <p:nvPr/>
            </p:nvSpPr>
            <p:spPr>
              <a:xfrm>
                <a:off x="232913" y="232912"/>
                <a:ext cx="1410579" cy="566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69DBDD-747C-6210-FFE8-DB6F37339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13" y="232912"/>
                <a:ext cx="1410579" cy="5665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89BA01-7552-5077-8234-82DD329E59D9}"/>
                  </a:ext>
                </a:extLst>
              </p:cNvPr>
              <p:cNvSpPr txBox="1"/>
              <p:nvPr/>
            </p:nvSpPr>
            <p:spPr>
              <a:xfrm>
                <a:off x="3450566" y="272532"/>
                <a:ext cx="3692105" cy="5959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bSup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𝟕𝟖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𝟑𝟎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89BA01-7552-5077-8234-82DD329E5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566" y="272532"/>
                <a:ext cx="3692105" cy="5959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110A11-5DC5-5250-3959-0DE90030B11E}"/>
                  </a:ext>
                </a:extLst>
              </p:cNvPr>
              <p:cNvSpPr txBox="1"/>
              <p:nvPr/>
            </p:nvSpPr>
            <p:spPr>
              <a:xfrm>
                <a:off x="3542578" y="1104385"/>
                <a:ext cx="3807127" cy="6263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sub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𝟕𝟖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&lt;−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𝟏𝟓</m:t>
                    </m:r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110A11-5DC5-5250-3959-0DE90030B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2578" y="1104385"/>
                <a:ext cx="3807127" cy="6263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6F8C24-1119-377F-7540-FD2F65018BB2}"/>
                  </a:ext>
                </a:extLst>
              </p:cNvPr>
              <p:cNvSpPr txBox="1"/>
              <p:nvPr/>
            </p:nvSpPr>
            <p:spPr>
              <a:xfrm>
                <a:off x="8111704" y="1213302"/>
                <a:ext cx="3145767" cy="5595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sub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sz="28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𝟕𝟖</m:t>
                    </m:r>
                  </m:oMath>
                </a14:m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𝟏𝟓</m:t>
                    </m:r>
                    <m:sSup>
                      <m:sSup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6F8C24-1119-377F-7540-FD2F65018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1704" y="1213302"/>
                <a:ext cx="3145767" cy="5595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C10F343-A020-84B1-DAB4-F03F59288199}"/>
                  </a:ext>
                </a:extLst>
              </p:cNvPr>
              <p:cNvSpPr txBox="1"/>
              <p:nvPr/>
            </p:nvSpPr>
            <p:spPr>
              <a:xfrm>
                <a:off x="83388" y="1138892"/>
                <a:ext cx="1616016" cy="6287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C10F343-A020-84B1-DAB4-F03F59288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8" y="1138892"/>
                <a:ext cx="1616016" cy="6287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F81AA8-1DA9-C730-04A1-278D13A87523}"/>
                  </a:ext>
                </a:extLst>
              </p:cNvPr>
              <p:cNvSpPr txBox="1"/>
              <p:nvPr/>
            </p:nvSpPr>
            <p:spPr>
              <a:xfrm>
                <a:off x="3490820" y="2130929"/>
                <a:ext cx="3203278" cy="5959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  <m:sup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  <m:r>
                      <a:rPr lang="en-US" sz="32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𝟕𝟖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𝟗</m:t>
                    </m:r>
                    <m:sSup>
                      <m:sSup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DF81AA8-1DA9-C730-04A1-278D13A87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0820" y="2130929"/>
                <a:ext cx="3203278" cy="5959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25EDE8-CCB8-20FB-F7E4-ACE434585F6E}"/>
                  </a:ext>
                </a:extLst>
              </p:cNvPr>
              <p:cNvSpPr txBox="1"/>
              <p:nvPr/>
            </p:nvSpPr>
            <p:spPr>
              <a:xfrm>
                <a:off x="8103079" y="2153580"/>
                <a:ext cx="3972228" cy="532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  <m:sup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sz="28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𝟕𝟖</m:t>
                    </m:r>
                  </m:oMath>
                </a14:m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𝟗</m:t>
                    </m:r>
                    <m:sSup>
                      <m:sSup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  <m:sup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25EDE8-CCB8-20FB-F7E4-ACE434585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3079" y="2153580"/>
                <a:ext cx="3972228" cy="5329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56B6686-5832-6BEB-5010-760F6D913101}"/>
                  </a:ext>
                </a:extLst>
              </p:cNvPr>
              <p:cNvSpPr txBox="1"/>
              <p:nvPr/>
            </p:nvSpPr>
            <p:spPr>
              <a:xfrm>
                <a:off x="83387" y="2139559"/>
                <a:ext cx="1590137" cy="5959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  <m:r>
                        <a:rPr lang="en-US" sz="32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56B6686-5832-6BEB-5010-760F6D913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7" y="2139559"/>
                <a:ext cx="1590137" cy="5959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E826A859-D652-55AD-52A6-1BE10618B8BB}"/>
              </a:ext>
            </a:extLst>
          </p:cNvPr>
          <p:cNvSpPr txBox="1"/>
          <p:nvPr/>
        </p:nvSpPr>
        <p:spPr>
          <a:xfrm>
            <a:off x="172528" y="3390181"/>
            <a:ext cx="116801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/>
              <a:t>We can observe that magnitude and angles are same, so now system is converted into Balance System----- Answer</a:t>
            </a:r>
          </a:p>
        </p:txBody>
      </p:sp>
    </p:spTree>
    <p:extLst>
      <p:ext uri="{BB962C8B-B14F-4D97-AF65-F5344CB8AC3E}">
        <p14:creationId xmlns:p14="http://schemas.microsoft.com/office/powerpoint/2010/main" val="2056001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B0F45-E468-5816-5AE5-48B9F5CCC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17" y="365125"/>
            <a:ext cx="12163245" cy="1325563"/>
          </a:xfrm>
        </p:spPr>
        <p:txBody>
          <a:bodyPr>
            <a:normAutofit fontScale="90000"/>
          </a:bodyPr>
          <a:lstStyle/>
          <a:p>
            <a:pPr algn="just"/>
            <a:r>
              <a:rPr lang="en-US" b="1" dirty="0">
                <a:solidFill>
                  <a:srgbClr val="C00000"/>
                </a:solidFill>
              </a:rPr>
              <a:t>EXAMPLE 8.1 Calculate the sequence components of the following balanced line-to-neutral voltages with </a:t>
            </a:r>
            <a:r>
              <a:rPr lang="en-US" b="1" i="1" dirty="0" err="1">
                <a:solidFill>
                  <a:srgbClr val="C00000"/>
                </a:solidFill>
              </a:rPr>
              <a:t>abc</a:t>
            </a:r>
            <a:r>
              <a:rPr lang="en-US" b="1" i="1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sequence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3264F4-229C-2978-9B85-9726C9188C9E}"/>
                  </a:ext>
                </a:extLst>
              </p:cNvPr>
              <p:cNvSpPr txBox="1"/>
              <p:nvPr/>
            </p:nvSpPr>
            <p:spPr>
              <a:xfrm>
                <a:off x="2346386" y="2035834"/>
                <a:ext cx="7481856" cy="15758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3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6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n-US" sz="36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6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n-US" sz="36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𝒃𝒏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6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n-US" sz="36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36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𝟐𝟕𝟕</m:t>
                                </m:r>
                                <m:r>
                                  <a:rPr lang="en-US" sz="36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p>
                                  <m:sSupPr>
                                    <m:ctrlPr>
                                      <a:rPr lang="en-US" sz="36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36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36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𝟐𝟕𝟕</m:t>
                                </m:r>
                                <m:r>
                                  <a:rPr lang="en-US" sz="36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&lt;−</m:t>
                                </m:r>
                                <m:r>
                                  <a:rPr lang="en-US" sz="36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  <m:sSup>
                                  <m:sSupPr>
                                    <m:ctrlPr>
                                      <a:rPr lang="en-US" sz="36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36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36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𝟐𝟕𝟕</m:t>
                                </m:r>
                                <m:r>
                                  <a:rPr lang="en-US" sz="36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36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  <m:sSup>
                                  <m:sSupPr>
                                    <m:ctrlPr>
                                      <a:rPr lang="en-US" sz="36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36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𝒗𝒐𝒍𝒕𝒔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3264F4-229C-2978-9B85-9726C9188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386" y="2035834"/>
                <a:ext cx="7481856" cy="15758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3751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B0F45-E468-5816-5AE5-48B9F5CCC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17" y="365125"/>
            <a:ext cx="12163245" cy="1325563"/>
          </a:xfrm>
        </p:spPr>
        <p:txBody>
          <a:bodyPr>
            <a:normAutofit/>
          </a:bodyPr>
          <a:lstStyle/>
          <a:p>
            <a:pPr algn="just"/>
            <a:r>
              <a:rPr lang="en-US" b="1" dirty="0">
                <a:solidFill>
                  <a:srgbClr val="C00000"/>
                </a:solidFill>
              </a:rPr>
              <a:t>EXAMPLE 8.2 A Y-connected load has balanced currents with </a:t>
            </a:r>
            <a:r>
              <a:rPr lang="en-US" b="1" i="1" dirty="0" err="1">
                <a:solidFill>
                  <a:srgbClr val="C00000"/>
                </a:solidFill>
              </a:rPr>
              <a:t>abc</a:t>
            </a:r>
            <a:r>
              <a:rPr lang="en-US" b="1" i="1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sequence given by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3264F4-229C-2978-9B85-9726C9188C9E}"/>
                  </a:ext>
                </a:extLst>
              </p:cNvPr>
              <p:cNvSpPr txBox="1"/>
              <p:nvPr/>
            </p:nvSpPr>
            <p:spPr>
              <a:xfrm>
                <a:off x="2053088" y="2398144"/>
                <a:ext cx="5954194" cy="15801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3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6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36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6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36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6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36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36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  <m:r>
                                  <a:rPr lang="en-US" sz="36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p>
                                  <m:sSupPr>
                                    <m:ctrlPr>
                                      <a:rPr lang="en-US" sz="36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3600" b="1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36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  <m:r>
                                  <a:rPr lang="en-US" sz="36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36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36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  <m:sSup>
                                  <m:sSupPr>
                                    <m:ctrlPr>
                                      <a:rPr lang="en-US" sz="36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36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36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  <m:r>
                                  <a:rPr lang="en-US" sz="3600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36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3600" b="1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  <m:sSup>
                                  <m:sSupPr>
                                    <m:ctrlPr>
                                      <a:rPr lang="en-US" sz="36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3600" b="1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3264F4-229C-2978-9B85-9726C9188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088" y="2398144"/>
                <a:ext cx="5954194" cy="15801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D0727E-B8E8-87B1-62E7-BBD533A0A76C}"/>
                  </a:ext>
                </a:extLst>
              </p:cNvPr>
              <p:cNvSpPr txBox="1"/>
              <p:nvPr/>
            </p:nvSpPr>
            <p:spPr>
              <a:xfrm>
                <a:off x="1112806" y="4857473"/>
                <a:ext cx="8281359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200" b="1" dirty="0">
                    <a:solidFill>
                      <a:srgbClr val="C00000"/>
                    </a:solidFill>
                  </a:rPr>
                  <a:t>Calculate the sequence currents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3200" b="1" dirty="0">
                    <a:solidFill>
                      <a:srgbClr val="C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200" b="1" dirty="0">
                    <a:solidFill>
                      <a:srgbClr val="C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3200" b="1" dirty="0">
                    <a:solidFill>
                      <a:srgbClr val="C00000"/>
                    </a:solidFill>
                  </a:rPr>
                  <a:t>)</a:t>
                </a:r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D0727E-B8E8-87B1-62E7-BBD533A0A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806" y="4857473"/>
                <a:ext cx="8281359" cy="584775"/>
              </a:xfrm>
              <a:prstGeom prst="rect">
                <a:avLst/>
              </a:prstGeom>
              <a:blipFill>
                <a:blip r:embed="rId3"/>
                <a:stretch>
                  <a:fillRect l="-1915"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2384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B0F45-E468-5816-5AE5-48B9F5CCC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03" y="149466"/>
            <a:ext cx="3114136" cy="730430"/>
          </a:xfrm>
        </p:spPr>
        <p:txBody>
          <a:bodyPr>
            <a:normAutofit/>
          </a:bodyPr>
          <a:lstStyle/>
          <a:p>
            <a:pPr algn="just"/>
            <a:r>
              <a:rPr lang="en-US" b="1" dirty="0"/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3264F4-229C-2978-9B85-9726C9188C9E}"/>
                  </a:ext>
                </a:extLst>
              </p:cNvPr>
              <p:cNvSpPr txBox="1"/>
              <p:nvPr/>
            </p:nvSpPr>
            <p:spPr>
              <a:xfrm>
                <a:off x="5658930" y="379563"/>
                <a:ext cx="5954194" cy="15801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3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3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3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3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  <m:r>
                                  <a:rPr lang="en-US" sz="3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p>
                                  <m:sSupPr>
                                    <m:ctrlPr>
                                      <a:rPr lang="en-US" sz="3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36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3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  <m:r>
                                  <a:rPr lang="en-US" sz="3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3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3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  <m:sSup>
                                  <m:sSupPr>
                                    <m:ctrlPr>
                                      <a:rPr lang="en-US" sz="3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3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3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  <m:r>
                                  <a:rPr lang="en-US" sz="36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3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3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  <m:sSup>
                                  <m:sSupPr>
                                    <m:ctrlPr>
                                      <a:rPr lang="en-US" sz="3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36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3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3264F4-229C-2978-9B85-9726C9188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930" y="379563"/>
                <a:ext cx="5954194" cy="15801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D0727E-B8E8-87B1-62E7-BBD533A0A76C}"/>
                  </a:ext>
                </a:extLst>
              </p:cNvPr>
              <p:cNvSpPr txBox="1"/>
              <p:nvPr/>
            </p:nvSpPr>
            <p:spPr>
              <a:xfrm>
                <a:off x="5883215" y="2010755"/>
                <a:ext cx="59004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tx1"/>
                    </a:solidFill>
                  </a:rPr>
                  <a:t>Calculate the sequence currents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)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AD0727E-B8E8-87B1-62E7-BBD533A0A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215" y="2010755"/>
                <a:ext cx="5900467" cy="461665"/>
              </a:xfrm>
              <a:prstGeom prst="rect">
                <a:avLst/>
              </a:prstGeom>
              <a:blipFill>
                <a:blip r:embed="rId3"/>
                <a:stretch>
                  <a:fillRect l="-155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2E9019C-7F52-31BA-7AE2-3335DE8CC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3495" y="2404342"/>
            <a:ext cx="5144220" cy="24091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407036-1628-D549-EA93-375F1D69C88F}"/>
                  </a:ext>
                </a:extLst>
              </p:cNvPr>
              <p:cNvSpPr txBox="1"/>
              <p:nvPr/>
            </p:nvSpPr>
            <p:spPr>
              <a:xfrm>
                <a:off x="728932" y="1449237"/>
                <a:ext cx="4932632" cy="1272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4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407036-1628-D549-EA93-375F1D69C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932" y="1449237"/>
                <a:ext cx="4932632" cy="12720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D4809D-AA2C-FFED-44F9-784701CBF383}"/>
                  </a:ext>
                </a:extLst>
              </p:cNvPr>
              <p:cNvSpPr txBox="1"/>
              <p:nvPr/>
            </p:nvSpPr>
            <p:spPr>
              <a:xfrm>
                <a:off x="251604" y="3275162"/>
                <a:ext cx="6482737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b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&lt;+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𝟏𝟐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&lt;−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𝟏𝟐</m:t>
                      </m:r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D4809D-AA2C-FFED-44F9-784701CBF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04" y="3275162"/>
                <a:ext cx="6482737" cy="6938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D1BC93-E019-AD8F-8721-DB1559DB1BC6}"/>
                  </a:ext>
                </a:extLst>
              </p:cNvPr>
              <p:cNvSpPr txBox="1"/>
              <p:nvPr/>
            </p:nvSpPr>
            <p:spPr>
              <a:xfrm>
                <a:off x="196970" y="4626634"/>
                <a:ext cx="11542775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10+10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12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+10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12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12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D1BC93-E019-AD8F-8721-DB1559DB1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70" y="4626634"/>
                <a:ext cx="11542775" cy="8094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02AE6E-C9B1-591D-EBFE-E4A309448EAB}"/>
                  </a:ext>
                </a:extLst>
              </p:cNvPr>
              <p:cNvSpPr txBox="1"/>
              <p:nvPr/>
            </p:nvSpPr>
            <p:spPr>
              <a:xfrm>
                <a:off x="219974" y="5607170"/>
                <a:ext cx="9648411" cy="10186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10+10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+10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(−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10 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02AE6E-C9B1-591D-EBFE-E4A309448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974" y="5607170"/>
                <a:ext cx="9648411" cy="10186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2816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3264F4-229C-2978-9B85-9726C9188C9E}"/>
                  </a:ext>
                </a:extLst>
              </p:cNvPr>
              <p:cNvSpPr txBox="1"/>
              <p:nvPr/>
            </p:nvSpPr>
            <p:spPr>
              <a:xfrm>
                <a:off x="8221041" y="1224952"/>
                <a:ext cx="3970959" cy="1053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p>
                                  <m:sSupPr>
                                    <m:ctrlP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  <m:r>
                                  <a:rPr lang="en-US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  <m:sSup>
                                  <m:sSupPr>
                                    <m:ctrlPr>
                                      <a:rPr lang="en-US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  <m:r>
                                  <a:rPr lang="en-US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  <m:sSup>
                                  <m:sSupPr>
                                    <m:ctrlPr>
                                      <a:rPr lang="en-US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3264F4-229C-2978-9B85-9726C9188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1041" y="1224952"/>
                <a:ext cx="3970959" cy="10533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2E9019C-7F52-31BA-7AE2-3335DE8CC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161" y="2950232"/>
            <a:ext cx="3582839" cy="14578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02AE6E-C9B1-591D-EBFE-E4A309448EAB}"/>
                  </a:ext>
                </a:extLst>
              </p:cNvPr>
              <p:cNvSpPr txBox="1"/>
              <p:nvPr/>
            </p:nvSpPr>
            <p:spPr>
              <a:xfrm>
                <a:off x="150963" y="103517"/>
                <a:ext cx="9648411" cy="10186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10+10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+10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(−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10 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02AE6E-C9B1-591D-EBFE-E4A309448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63" y="103517"/>
                <a:ext cx="9648411" cy="10186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82DACB-9D97-3410-2204-78D8B925FC89}"/>
                  </a:ext>
                </a:extLst>
              </p:cNvPr>
              <p:cNvSpPr txBox="1"/>
              <p:nvPr/>
            </p:nvSpPr>
            <p:spPr>
              <a:xfrm>
                <a:off x="217100" y="1584386"/>
                <a:ext cx="6231578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−5+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−5−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82DACB-9D97-3410-2204-78D8B925F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00" y="1584386"/>
                <a:ext cx="6231578" cy="8094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5377DC-9274-956B-8227-37D4628F1342}"/>
                  </a:ext>
                </a:extLst>
              </p:cNvPr>
              <p:cNvSpPr txBox="1"/>
              <p:nvPr/>
            </p:nvSpPr>
            <p:spPr>
              <a:xfrm>
                <a:off x="107831" y="2389516"/>
                <a:ext cx="11878445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10&lt;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12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&lt;12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1&lt;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24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12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5377DC-9274-956B-8227-37D4628F1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31" y="2389516"/>
                <a:ext cx="11878445" cy="6938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ECAFB9F8-9E99-8B5C-3229-EF685E0876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7455" y="5307851"/>
            <a:ext cx="3576907" cy="10066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7794271-0CB5-6828-C62A-E8D96DA665D2}"/>
                  </a:ext>
                </a:extLst>
              </p:cNvPr>
              <p:cNvSpPr txBox="1"/>
              <p:nvPr/>
            </p:nvSpPr>
            <p:spPr>
              <a:xfrm>
                <a:off x="156714" y="3344172"/>
                <a:ext cx="5783763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10&lt;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+10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24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12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7794271-0CB5-6828-C62A-E8D96DA66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14" y="3344172"/>
                <a:ext cx="5783763" cy="6938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E7A7232-EAF7-0BD1-E719-DEF7E5D65E1F}"/>
                  </a:ext>
                </a:extLst>
              </p:cNvPr>
              <p:cNvSpPr txBox="1"/>
              <p:nvPr/>
            </p:nvSpPr>
            <p:spPr>
              <a:xfrm>
                <a:off x="110707" y="4238443"/>
                <a:ext cx="11768414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10+10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p>
                                      <m:r>
                                        <a:rPr lang="en-US" sz="2800" b="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24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E7A7232-EAF7-0BD1-E719-DEF7E5D65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07" y="4238443"/>
                <a:ext cx="11768414" cy="8094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7AFA81C-101F-232F-48A1-5451F27406A4}"/>
                  </a:ext>
                </a:extLst>
              </p:cNvPr>
              <p:cNvSpPr txBox="1"/>
              <p:nvPr/>
            </p:nvSpPr>
            <p:spPr>
              <a:xfrm>
                <a:off x="99205" y="5167221"/>
                <a:ext cx="8305927" cy="118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10+10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+10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7AFA81C-101F-232F-48A1-5451F2740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05" y="5167221"/>
                <a:ext cx="8305927" cy="11890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7183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3264F4-229C-2978-9B85-9726C9188C9E}"/>
                  </a:ext>
                </a:extLst>
              </p:cNvPr>
              <p:cNvSpPr txBox="1"/>
              <p:nvPr/>
            </p:nvSpPr>
            <p:spPr>
              <a:xfrm>
                <a:off x="8221041" y="1224952"/>
                <a:ext cx="3970959" cy="1053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p>
                                  <m:sSupPr>
                                    <m:ctrlP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  <m:r>
                                  <a:rPr lang="en-US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  <m:sSup>
                                  <m:sSupPr>
                                    <m:ctrlPr>
                                      <a:rPr lang="en-US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  <m:r>
                                  <a:rPr lang="en-US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  <m:sSup>
                                  <m:sSupPr>
                                    <m:ctrlPr>
                                      <a:rPr lang="en-US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3264F4-229C-2978-9B85-9726C9188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1041" y="1224952"/>
                <a:ext cx="3970959" cy="10533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2E9019C-7F52-31BA-7AE2-3335DE8CC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161" y="2950232"/>
            <a:ext cx="3582839" cy="14578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AFB9F8-9E99-8B5C-3229-EF685E087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7455" y="5307851"/>
            <a:ext cx="3576907" cy="10066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1B8F344-6CB9-11BA-2FC6-B2199E634F75}"/>
                  </a:ext>
                </a:extLst>
              </p:cNvPr>
              <p:cNvSpPr txBox="1"/>
              <p:nvPr/>
            </p:nvSpPr>
            <p:spPr>
              <a:xfrm>
                <a:off x="260232" y="1929440"/>
                <a:ext cx="5467843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10−5−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5</m:t>
                          </m:r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−5+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1B8F344-6CB9-11BA-2FC6-B2199E634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32" y="1929440"/>
                <a:ext cx="5467843" cy="8094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89D8F0-A664-D57B-CB00-D80E21197898}"/>
                  </a:ext>
                </a:extLst>
              </p:cNvPr>
              <p:cNvSpPr txBox="1"/>
              <p:nvPr/>
            </p:nvSpPr>
            <p:spPr>
              <a:xfrm>
                <a:off x="283236" y="3246406"/>
                <a:ext cx="4841838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5−10−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5</m:t>
                          </m:r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ad>
                            <m:radPr>
                              <m:deg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e>
                      </m:d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89D8F0-A664-D57B-CB00-D80E21197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36" y="3246406"/>
                <a:ext cx="4841838" cy="8094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AF7CF0-CAE3-0E28-497C-41EB24A40B0A}"/>
                  </a:ext>
                </a:extLst>
              </p:cNvPr>
              <p:cNvSpPr txBox="1"/>
              <p:nvPr/>
            </p:nvSpPr>
            <p:spPr>
              <a:xfrm>
                <a:off x="297612" y="4459855"/>
                <a:ext cx="2807897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b="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6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AF7CF0-CAE3-0E28-497C-41EB24A40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612" y="4459855"/>
                <a:ext cx="2807897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82403A-DFFB-D95F-99C2-9AE0B393093F}"/>
                  </a:ext>
                </a:extLst>
              </p:cNvPr>
              <p:cNvSpPr txBox="1"/>
              <p:nvPr/>
            </p:nvSpPr>
            <p:spPr>
              <a:xfrm>
                <a:off x="168217" y="155274"/>
                <a:ext cx="8305927" cy="118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10+10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+10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882403A-DFFB-D95F-99C2-9AE0B3930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17" y="155274"/>
                <a:ext cx="8305927" cy="11890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57926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3264F4-229C-2978-9B85-9726C9188C9E}"/>
                  </a:ext>
                </a:extLst>
              </p:cNvPr>
              <p:cNvSpPr txBox="1"/>
              <p:nvPr/>
            </p:nvSpPr>
            <p:spPr>
              <a:xfrm>
                <a:off x="8221041" y="1224952"/>
                <a:ext cx="3970959" cy="1053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𝒄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p>
                                  <m:sSupPr>
                                    <m:ctrlP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2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  <m:r>
                                  <a:rPr lang="en-US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  <m:sSup>
                                  <m:sSupPr>
                                    <m:ctrlPr>
                                      <a:rPr lang="en-US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  <m:r>
                                  <a:rPr lang="en-US" sz="24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  <m:sSup>
                                  <m:sSupPr>
                                    <m:ctrlPr>
                                      <a:rPr lang="en-US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sz="24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3264F4-229C-2978-9B85-9726C9188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1041" y="1224952"/>
                <a:ext cx="3970959" cy="10533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2E9019C-7F52-31BA-7AE2-3335DE8CC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665" y="2993364"/>
            <a:ext cx="4074544" cy="1664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5377DC-9274-956B-8227-37D4628F1342}"/>
                  </a:ext>
                </a:extLst>
              </p:cNvPr>
              <p:cNvSpPr txBox="1"/>
              <p:nvPr/>
            </p:nvSpPr>
            <p:spPr>
              <a:xfrm>
                <a:off x="107831" y="241538"/>
                <a:ext cx="11885048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10&lt;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24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&lt;12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1&lt;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12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>
                          <a:latin typeface="Cambria Math" panose="02040503050406030204" pitchFamily="18" charset="0"/>
                        </a:rPr>
                        <m:t>12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85377DC-9274-956B-8227-37D4628F1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31" y="241538"/>
                <a:ext cx="11885048" cy="6938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ECAFB9F8-9E99-8B5C-3229-EF685E087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3169" y="4839418"/>
            <a:ext cx="4091797" cy="1259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B93430B-711B-9E39-7980-2A4F81FEA7EB}"/>
                  </a:ext>
                </a:extLst>
              </p:cNvPr>
              <p:cNvSpPr txBox="1"/>
              <p:nvPr/>
            </p:nvSpPr>
            <p:spPr>
              <a:xfrm>
                <a:off x="182592" y="1092678"/>
                <a:ext cx="4802532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+10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&lt;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B93430B-711B-9E39-7980-2A4F81FEA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92" y="1092678"/>
                <a:ext cx="4802532" cy="6938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4B3137-E1C2-A463-4361-0A4768CA25F1}"/>
                  </a:ext>
                </a:extLst>
              </p:cNvPr>
              <p:cNvSpPr txBox="1"/>
              <p:nvPr/>
            </p:nvSpPr>
            <p:spPr>
              <a:xfrm>
                <a:off x="179717" y="1857554"/>
                <a:ext cx="6019340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+10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36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4B3137-E1C2-A463-4361-0A4768CA2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17" y="1857554"/>
                <a:ext cx="6019340" cy="6938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D92501-5624-0D33-A77E-0446818D53F3}"/>
                  </a:ext>
                </a:extLst>
              </p:cNvPr>
              <p:cNvSpPr txBox="1"/>
              <p:nvPr/>
            </p:nvSpPr>
            <p:spPr>
              <a:xfrm>
                <a:off x="194094" y="2769078"/>
                <a:ext cx="4762266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+10∗1+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10∗0+10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ED92501-5624-0D33-A77E-0446818D5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94" y="2769078"/>
                <a:ext cx="4762266" cy="6938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62050F-850A-94D4-275D-2E204964932E}"/>
                  </a:ext>
                </a:extLst>
              </p:cNvPr>
              <p:cNvSpPr txBox="1"/>
              <p:nvPr/>
            </p:nvSpPr>
            <p:spPr>
              <a:xfrm>
                <a:off x="-284673" y="3726483"/>
                <a:ext cx="4490049" cy="901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=10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F62050F-850A-94D4-275D-2E2049649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4673" y="3726483"/>
                <a:ext cx="4490049" cy="90178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D3C588-3FE2-2EC6-9837-ABDBC960AA15}"/>
                  </a:ext>
                </a:extLst>
              </p:cNvPr>
              <p:cNvSpPr txBox="1"/>
              <p:nvPr/>
            </p:nvSpPr>
            <p:spPr>
              <a:xfrm>
                <a:off x="389628" y="4879677"/>
                <a:ext cx="715772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                   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𝑂𝑅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   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3D3C588-3FE2-2EC6-9837-ABDBC960A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628" y="4879677"/>
                <a:ext cx="7157729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A38923-83B0-CA0B-AFBD-2DDDC66D8F5D}"/>
                  </a:ext>
                </a:extLst>
              </p:cNvPr>
              <p:cNvSpPr txBox="1"/>
              <p:nvPr/>
            </p:nvSpPr>
            <p:spPr>
              <a:xfrm>
                <a:off x="353683" y="5489274"/>
                <a:ext cx="544326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                  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𝑂𝑅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A38923-83B0-CA0B-AFBD-2DDDC66D8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83" y="5489274"/>
                <a:ext cx="5443268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63A1EC-7EDB-E0D4-1023-90CB705A9D53}"/>
                  </a:ext>
                </a:extLst>
              </p:cNvPr>
              <p:cNvSpPr txBox="1"/>
              <p:nvPr/>
            </p:nvSpPr>
            <p:spPr>
              <a:xfrm>
                <a:off x="319177" y="6189128"/>
                <a:ext cx="63145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 10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&lt;0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0 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𝑂𝑅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10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363A1EC-7EDB-E0D4-1023-90CB705A9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177" y="6189128"/>
                <a:ext cx="631453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7A06704E-7219-2DCB-0408-609204B567F4}"/>
              </a:ext>
            </a:extLst>
          </p:cNvPr>
          <p:cNvSpPr/>
          <p:nvPr/>
        </p:nvSpPr>
        <p:spPr>
          <a:xfrm>
            <a:off x="189781" y="4744528"/>
            <a:ext cx="6573328" cy="211347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648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9FC5BD-30B3-4FCD-1C4A-5A250D5B4157}"/>
                  </a:ext>
                </a:extLst>
              </p:cNvPr>
              <p:cNvSpPr txBox="1"/>
              <p:nvPr/>
            </p:nvSpPr>
            <p:spPr>
              <a:xfrm>
                <a:off x="386753" y="339307"/>
                <a:ext cx="715772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                   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𝑂𝑅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        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                    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9FC5BD-30B3-4FCD-1C4A-5A250D5B4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53" y="339307"/>
                <a:ext cx="7157729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FDD9F17-4038-2065-2239-315A2FC0880A}"/>
                  </a:ext>
                </a:extLst>
              </p:cNvPr>
              <p:cNvSpPr txBox="1"/>
              <p:nvPr/>
            </p:nvSpPr>
            <p:spPr>
              <a:xfrm>
                <a:off x="350808" y="948904"/>
                <a:ext cx="544326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                  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𝑂𝑅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FDD9F17-4038-2065-2239-315A2FC08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08" y="948904"/>
                <a:ext cx="544326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D004D6-1D06-6B2C-C535-846ADCF4AB16}"/>
                  </a:ext>
                </a:extLst>
              </p:cNvPr>
              <p:cNvSpPr txBox="1"/>
              <p:nvPr/>
            </p:nvSpPr>
            <p:spPr>
              <a:xfrm>
                <a:off x="316302" y="1648758"/>
                <a:ext cx="631453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 10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&lt;0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0 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𝑂𝑅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10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D004D6-1D06-6B2C-C535-846ADCF4A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02" y="1648758"/>
                <a:ext cx="631453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186E8F5A-067F-7967-9A15-053135B9122D}"/>
              </a:ext>
            </a:extLst>
          </p:cNvPr>
          <p:cNvSpPr/>
          <p:nvPr/>
        </p:nvSpPr>
        <p:spPr>
          <a:xfrm>
            <a:off x="186906" y="204158"/>
            <a:ext cx="6573328" cy="211347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E55006-4A2A-8BF5-2224-46B25768BA84}"/>
              </a:ext>
            </a:extLst>
          </p:cNvPr>
          <p:cNvSpPr txBox="1"/>
          <p:nvPr/>
        </p:nvSpPr>
        <p:spPr>
          <a:xfrm>
            <a:off x="362309" y="2708694"/>
            <a:ext cx="117146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/>
              <a:t>This example illustrates the fact that balanced three-phase systems with </a:t>
            </a:r>
            <a:r>
              <a:rPr lang="en-US" sz="3200" i="1" dirty="0" err="1"/>
              <a:t>acb</a:t>
            </a:r>
            <a:r>
              <a:rPr lang="en-US" sz="3200" i="1" dirty="0"/>
              <a:t> </a:t>
            </a:r>
            <a:r>
              <a:rPr lang="en-US" sz="3200" dirty="0"/>
              <a:t>sequence (or negative sequence) have no zero-sequence or positive-sequence components. For this example the negative-sequence current I</a:t>
            </a:r>
            <a:r>
              <a:rPr lang="en-US" sz="3200" baseline="-25000" dirty="0"/>
              <a:t>2</a:t>
            </a:r>
            <a:r>
              <a:rPr lang="en-US" sz="3200" dirty="0"/>
              <a:t> equals </a:t>
            </a:r>
            <a:r>
              <a:rPr lang="en-US" sz="3200" dirty="0" err="1"/>
              <a:t>I</a:t>
            </a:r>
            <a:r>
              <a:rPr lang="en-US" sz="3200" baseline="-25000" dirty="0" err="1"/>
              <a:t>a</a:t>
            </a:r>
            <a:r>
              <a:rPr lang="en-US" sz="3200" baseline="-25000" dirty="0"/>
              <a:t>,</a:t>
            </a:r>
            <a:r>
              <a:rPr lang="en-US" sz="3200" dirty="0"/>
              <a:t> and the zero-sequence and positive-sequence currents are both zero.</a:t>
            </a:r>
          </a:p>
        </p:txBody>
      </p:sp>
    </p:spTree>
    <p:extLst>
      <p:ext uri="{BB962C8B-B14F-4D97-AF65-F5344CB8AC3E}">
        <p14:creationId xmlns:p14="http://schemas.microsoft.com/office/powerpoint/2010/main" val="3537087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FBA389-DF3B-A923-D7C3-542F53518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69" y="252682"/>
            <a:ext cx="11482617" cy="349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01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8F0CE9-421D-8BA2-DC08-AD7CB03D5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08" y="321297"/>
            <a:ext cx="11410807" cy="6269284"/>
          </a:xfrm>
          <a:prstGeom prst="rect">
            <a:avLst/>
          </a:prstGeom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61091CDD-F32D-3588-901E-EF49801C5F51}"/>
              </a:ext>
            </a:extLst>
          </p:cNvPr>
          <p:cNvSpPr/>
          <p:nvPr/>
        </p:nvSpPr>
        <p:spPr>
          <a:xfrm>
            <a:off x="2173857" y="4019910"/>
            <a:ext cx="1595886" cy="1190445"/>
          </a:xfrm>
          <a:prstGeom prst="arc">
            <a:avLst>
              <a:gd name="adj1" fmla="val 14526162"/>
              <a:gd name="adj2" fmla="val 319698"/>
            </a:avLst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36DC3ED6-220A-91DA-7B24-1DB3BDCBD288}"/>
              </a:ext>
            </a:extLst>
          </p:cNvPr>
          <p:cNvSpPr/>
          <p:nvPr/>
        </p:nvSpPr>
        <p:spPr>
          <a:xfrm flipH="1">
            <a:off x="2027208" y="4209690"/>
            <a:ext cx="819508" cy="940280"/>
          </a:xfrm>
          <a:prstGeom prst="arc">
            <a:avLst>
              <a:gd name="adj1" fmla="val 15704429"/>
              <a:gd name="adj2" fmla="val 6129871"/>
            </a:avLst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F173844-FBED-492D-1D86-B32F231C19AB}"/>
              </a:ext>
            </a:extLst>
          </p:cNvPr>
          <p:cNvSpPr/>
          <p:nvPr/>
        </p:nvSpPr>
        <p:spPr>
          <a:xfrm rot="16200000" flipH="1">
            <a:off x="2990491" y="4681267"/>
            <a:ext cx="770627" cy="1063928"/>
          </a:xfrm>
          <a:prstGeom prst="arc">
            <a:avLst>
              <a:gd name="adj1" fmla="val 15704429"/>
              <a:gd name="adj2" fmla="val 7527478"/>
            </a:avLst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A01FDC-FD8A-8DDA-2773-892788CACE76}"/>
              </a:ext>
            </a:extLst>
          </p:cNvPr>
          <p:cNvSpPr txBox="1"/>
          <p:nvPr/>
        </p:nvSpPr>
        <p:spPr>
          <a:xfrm>
            <a:off x="2562045" y="3528204"/>
            <a:ext cx="2820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Counter clock</a:t>
            </a:r>
          </a:p>
        </p:txBody>
      </p:sp>
    </p:spTree>
    <p:extLst>
      <p:ext uri="{BB962C8B-B14F-4D97-AF65-F5344CB8AC3E}">
        <p14:creationId xmlns:p14="http://schemas.microsoft.com/office/powerpoint/2010/main" val="22488762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FDFAA4-B2D2-D6D3-B66E-D78D9965F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56" y="390974"/>
            <a:ext cx="9579568" cy="57855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BCA6FC-E598-F93F-7068-97DB0BFF9276}"/>
              </a:ext>
            </a:extLst>
          </p:cNvPr>
          <p:cNvSpPr txBox="1"/>
          <p:nvPr/>
        </p:nvSpPr>
        <p:spPr>
          <a:xfrm>
            <a:off x="10136036" y="448574"/>
            <a:ext cx="18805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Mutual Induction or mutual coupling  such as Transformer or Transmission Line cases</a:t>
            </a:r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C33495C1-8208-23C9-4CEB-84A0EA72C7E7}"/>
              </a:ext>
            </a:extLst>
          </p:cNvPr>
          <p:cNvCxnSpPr/>
          <p:nvPr/>
        </p:nvCxnSpPr>
        <p:spPr>
          <a:xfrm flipV="1">
            <a:off x="6918385" y="923026"/>
            <a:ext cx="3027872" cy="98341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DC52902-E24A-6AEA-BB2F-E67E5E527680}"/>
              </a:ext>
            </a:extLst>
          </p:cNvPr>
          <p:cNvSpPr txBox="1"/>
          <p:nvPr/>
        </p:nvSpPr>
        <p:spPr>
          <a:xfrm>
            <a:off x="120771" y="1725284"/>
            <a:ext cx="24067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So we take voltage with a reference in this case we used ground as a reference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DB14283-2571-CFFA-0725-F2F6FD847AD8}"/>
              </a:ext>
            </a:extLst>
          </p:cNvPr>
          <p:cNvCxnSpPr>
            <a:cxnSpLocks/>
          </p:cNvCxnSpPr>
          <p:nvPr/>
        </p:nvCxnSpPr>
        <p:spPr>
          <a:xfrm flipV="1">
            <a:off x="2950234" y="992038"/>
            <a:ext cx="5753819" cy="6901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C1B7D19-6108-A34A-72CA-56AE0280C67E}"/>
              </a:ext>
            </a:extLst>
          </p:cNvPr>
          <p:cNvCxnSpPr>
            <a:cxnSpLocks/>
          </p:cNvCxnSpPr>
          <p:nvPr/>
        </p:nvCxnSpPr>
        <p:spPr>
          <a:xfrm>
            <a:off x="8695426" y="983411"/>
            <a:ext cx="0" cy="253616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366BC7-E919-6BCD-448C-9E13703BBDCC}"/>
              </a:ext>
            </a:extLst>
          </p:cNvPr>
          <p:cNvCxnSpPr/>
          <p:nvPr/>
        </p:nvCxnSpPr>
        <p:spPr>
          <a:xfrm flipH="1">
            <a:off x="3200400" y="3485072"/>
            <a:ext cx="5512279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BE3A95D-8662-F176-05A6-89BCCE0053CD}"/>
              </a:ext>
            </a:extLst>
          </p:cNvPr>
          <p:cNvCxnSpPr/>
          <p:nvPr/>
        </p:nvCxnSpPr>
        <p:spPr>
          <a:xfrm flipV="1">
            <a:off x="3226279" y="1828800"/>
            <a:ext cx="0" cy="1673525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A61A442C-8926-F79E-9BBF-33E12A4FD98D}"/>
              </a:ext>
            </a:extLst>
          </p:cNvPr>
          <p:cNvCxnSpPr/>
          <p:nvPr/>
        </p:nvCxnSpPr>
        <p:spPr>
          <a:xfrm rot="10800000" flipV="1">
            <a:off x="5365630" y="3467819"/>
            <a:ext cx="2536166" cy="141473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46E50A0D-48A8-A6BE-2957-682D4F4FAA19}"/>
              </a:ext>
            </a:extLst>
          </p:cNvPr>
          <p:cNvCxnSpPr/>
          <p:nvPr/>
        </p:nvCxnSpPr>
        <p:spPr>
          <a:xfrm>
            <a:off x="6349042" y="1354347"/>
            <a:ext cx="4347713" cy="339880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59ED901-67A6-D1AF-FE80-D02363E06661}"/>
              </a:ext>
            </a:extLst>
          </p:cNvPr>
          <p:cNvSpPr txBox="1"/>
          <p:nvPr/>
        </p:nvSpPr>
        <p:spPr>
          <a:xfrm>
            <a:off x="10705382" y="4252823"/>
            <a:ext cx="137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Self impedance coupling</a:t>
            </a:r>
          </a:p>
        </p:txBody>
      </p:sp>
    </p:spTree>
    <p:extLst>
      <p:ext uri="{BB962C8B-B14F-4D97-AF65-F5344CB8AC3E}">
        <p14:creationId xmlns:p14="http://schemas.microsoft.com/office/powerpoint/2010/main" val="1872024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D9C9CC-BAD3-9325-B749-D77489828CA5}"/>
                  </a:ext>
                </a:extLst>
              </p:cNvPr>
              <p:cNvSpPr txBox="1"/>
              <p:nvPr/>
            </p:nvSpPr>
            <p:spPr>
              <a:xfrm>
                <a:off x="280358" y="1453551"/>
                <a:ext cx="203677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𝑈𝑠𝑖𝑛𝑔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𝐾𝐶𝐿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D9C9CC-BAD3-9325-B749-D77489828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58" y="1453551"/>
                <a:ext cx="2036776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EC04F7-9BD6-15E1-9ED4-B014605E92DF}"/>
                  </a:ext>
                </a:extLst>
              </p:cNvPr>
              <p:cNvSpPr txBox="1"/>
              <p:nvPr/>
            </p:nvSpPr>
            <p:spPr>
              <a:xfrm>
                <a:off x="306237" y="1928004"/>
                <a:ext cx="6501845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     (10.24)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EC04F7-9BD6-15E1-9ED4-B014605E9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37" y="1928004"/>
                <a:ext cx="6501845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CBBAAF2-08FA-226B-A72C-DC680E249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8417" y="67933"/>
            <a:ext cx="4722877" cy="2718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17AA16-13DE-AF44-E34B-1F05334E7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94" y="113671"/>
            <a:ext cx="7267639" cy="1232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A32DC5-0C37-71A2-BCC9-78B7533F3D7D}"/>
                  </a:ext>
                </a:extLst>
              </p:cNvPr>
              <p:cNvSpPr txBox="1"/>
              <p:nvPr/>
            </p:nvSpPr>
            <p:spPr>
              <a:xfrm>
                <a:off x="441385" y="2908540"/>
                <a:ext cx="618637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𝑃𝑢𝑡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𝑒𝑞𝑢𝑎𝑡𝑖𝑜𝑛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(10.23)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A32DC5-0C37-71A2-BCC9-78B7533F3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85" y="2908540"/>
                <a:ext cx="6186374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0F774F7-C10A-5CA2-1B0D-1DBC55F67978}"/>
                  </a:ext>
                </a:extLst>
              </p:cNvPr>
              <p:cNvSpPr txBox="1"/>
              <p:nvPr/>
            </p:nvSpPr>
            <p:spPr>
              <a:xfrm>
                <a:off x="338586" y="3503127"/>
                <a:ext cx="1185341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4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400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0F774F7-C10A-5CA2-1B0D-1DBC55F67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86" y="3503127"/>
                <a:ext cx="11853414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9A0D05-C05B-08B2-9AC3-9F6897F274B6}"/>
                  </a:ext>
                </a:extLst>
              </p:cNvPr>
              <p:cNvSpPr txBox="1"/>
              <p:nvPr/>
            </p:nvSpPr>
            <p:spPr>
              <a:xfrm>
                <a:off x="338586" y="4604432"/>
                <a:ext cx="1185341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4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400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9A0D05-C05B-08B2-9AC3-9F6897F27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86" y="4604432"/>
                <a:ext cx="11853414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967B1A-BB8C-572F-5805-E82391B57895}"/>
                  </a:ext>
                </a:extLst>
              </p:cNvPr>
              <p:cNvSpPr txBox="1"/>
              <p:nvPr/>
            </p:nvSpPr>
            <p:spPr>
              <a:xfrm>
                <a:off x="338586" y="5817881"/>
                <a:ext cx="11853414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4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400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967B1A-BB8C-572F-5805-E82391B57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86" y="5817881"/>
                <a:ext cx="11853414" cy="70788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12236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0F774F7-C10A-5CA2-1B0D-1DBC55F67978}"/>
                  </a:ext>
                </a:extLst>
              </p:cNvPr>
              <p:cNvSpPr txBox="1"/>
              <p:nvPr/>
            </p:nvSpPr>
            <p:spPr>
              <a:xfrm>
                <a:off x="6929167" y="345858"/>
                <a:ext cx="48372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0F774F7-C10A-5CA2-1B0D-1DBC55F67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167" y="345858"/>
                <a:ext cx="4837264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9A0D05-C05B-08B2-9AC3-9F6897F274B6}"/>
                  </a:ext>
                </a:extLst>
              </p:cNvPr>
              <p:cNvSpPr txBox="1"/>
              <p:nvPr/>
            </p:nvSpPr>
            <p:spPr>
              <a:xfrm>
                <a:off x="6972297" y="826062"/>
                <a:ext cx="49752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9A0D05-C05B-08B2-9AC3-9F6897F27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297" y="826062"/>
                <a:ext cx="4975287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967B1A-BB8C-572F-5805-E82391B57895}"/>
                  </a:ext>
                </a:extLst>
              </p:cNvPr>
              <p:cNvSpPr txBox="1"/>
              <p:nvPr/>
            </p:nvSpPr>
            <p:spPr>
              <a:xfrm>
                <a:off x="6980926" y="1358025"/>
                <a:ext cx="4716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967B1A-BB8C-572F-5805-E82391B57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926" y="1358025"/>
                <a:ext cx="471649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795B16A-6578-2E2E-B0C8-630817B27FD4}"/>
                  </a:ext>
                </a:extLst>
              </p:cNvPr>
              <p:cNvSpPr txBox="1"/>
              <p:nvPr/>
            </p:nvSpPr>
            <p:spPr>
              <a:xfrm>
                <a:off x="516865" y="1947495"/>
                <a:ext cx="992972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795B16A-6578-2E2E-B0C8-630817B27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65" y="1947495"/>
                <a:ext cx="9929724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16C3FF-E3DD-2D80-2EAC-E52363388B31}"/>
                  </a:ext>
                </a:extLst>
              </p:cNvPr>
              <p:cNvSpPr txBox="1"/>
              <p:nvPr/>
            </p:nvSpPr>
            <p:spPr>
              <a:xfrm>
                <a:off x="488112" y="2557096"/>
                <a:ext cx="992972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36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16C3FF-E3DD-2D80-2EAC-E52363388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12" y="2557096"/>
                <a:ext cx="9929724" cy="646331"/>
              </a:xfrm>
              <a:prstGeom prst="rect">
                <a:avLst/>
              </a:prstGeom>
              <a:blipFill>
                <a:blip r:embed="rId6"/>
                <a:stretch>
                  <a:fillRect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1B674B-7C2B-9B06-6142-2D77D2A4455E}"/>
                  </a:ext>
                </a:extLst>
              </p:cNvPr>
              <p:cNvSpPr txBox="1"/>
              <p:nvPr/>
            </p:nvSpPr>
            <p:spPr>
              <a:xfrm>
                <a:off x="488110" y="3333472"/>
                <a:ext cx="992972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81B674B-7C2B-9B06-6142-2D77D2A44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10" y="3333472"/>
                <a:ext cx="992972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3F9EA4-1A94-DFBE-ABF8-473D4CA9286A}"/>
                  </a:ext>
                </a:extLst>
              </p:cNvPr>
              <p:cNvSpPr txBox="1"/>
              <p:nvPr/>
            </p:nvSpPr>
            <p:spPr>
              <a:xfrm>
                <a:off x="502487" y="4020710"/>
                <a:ext cx="1177290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3F9EA4-1A94-DFBE-ABF8-473D4CA92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87" y="4020710"/>
                <a:ext cx="11772902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F75803-390C-6D2F-F28C-3D274EFC4AE7}"/>
                  </a:ext>
                </a:extLst>
              </p:cNvPr>
              <p:cNvSpPr txBox="1"/>
              <p:nvPr/>
            </p:nvSpPr>
            <p:spPr>
              <a:xfrm>
                <a:off x="485235" y="5081759"/>
                <a:ext cx="992972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3F75803-390C-6D2F-F28C-3D274EFC4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35" y="5081759"/>
                <a:ext cx="9929724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0AFD23-7293-DF3E-0B19-7D20DFC998B2}"/>
                  </a:ext>
                </a:extLst>
              </p:cNvPr>
              <p:cNvSpPr txBox="1"/>
              <p:nvPr/>
            </p:nvSpPr>
            <p:spPr>
              <a:xfrm>
                <a:off x="499612" y="5768997"/>
                <a:ext cx="1177290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0AFD23-7293-DF3E-0B19-7D20DFC99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12" y="5768997"/>
                <a:ext cx="11772902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12687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16C3FF-E3DD-2D80-2EAC-E52363388B31}"/>
                  </a:ext>
                </a:extLst>
              </p:cNvPr>
              <p:cNvSpPr txBox="1"/>
              <p:nvPr/>
            </p:nvSpPr>
            <p:spPr>
              <a:xfrm>
                <a:off x="470859" y="219338"/>
                <a:ext cx="992972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3600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16C3FF-E3DD-2D80-2EAC-E52363388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59" y="219338"/>
                <a:ext cx="9929724" cy="646331"/>
              </a:xfrm>
              <a:prstGeom prst="rect">
                <a:avLst/>
              </a:prstGeom>
              <a:blipFill>
                <a:blip r:embed="rId2"/>
                <a:stretch>
                  <a:fillRect t="-15094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3F9EA4-1A94-DFBE-ABF8-473D4CA9286A}"/>
                  </a:ext>
                </a:extLst>
              </p:cNvPr>
              <p:cNvSpPr txBox="1"/>
              <p:nvPr/>
            </p:nvSpPr>
            <p:spPr>
              <a:xfrm>
                <a:off x="485234" y="1010091"/>
                <a:ext cx="1177290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3F9EA4-1A94-DFBE-ABF8-473D4CA92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34" y="1010091"/>
                <a:ext cx="11772902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0AFD23-7293-DF3E-0B19-7D20DFC998B2}"/>
                  </a:ext>
                </a:extLst>
              </p:cNvPr>
              <p:cNvSpPr txBox="1"/>
              <p:nvPr/>
            </p:nvSpPr>
            <p:spPr>
              <a:xfrm>
                <a:off x="419098" y="1766341"/>
                <a:ext cx="1177290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36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3600" b="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90AFD23-7293-DF3E-0B19-7D20DFC99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98" y="1766341"/>
                <a:ext cx="11772902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9E639F4-4668-4525-2F0C-C261E66F2785}"/>
              </a:ext>
            </a:extLst>
          </p:cNvPr>
          <p:cNvSpPr txBox="1"/>
          <p:nvPr/>
        </p:nvSpPr>
        <p:spPr>
          <a:xfrm>
            <a:off x="1052422" y="2562046"/>
            <a:ext cx="9808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Convert these equations into matrix forms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B1799C-EC6A-6F3D-D1E1-1F93348F6FDD}"/>
                  </a:ext>
                </a:extLst>
              </p:cNvPr>
              <p:cNvSpPr txBox="1"/>
              <p:nvPr/>
            </p:nvSpPr>
            <p:spPr>
              <a:xfrm>
                <a:off x="401128" y="3290977"/>
                <a:ext cx="11106502" cy="15768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        (10.25)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0B1799C-EC6A-6F3D-D1E1-1F93348F6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28" y="3290977"/>
                <a:ext cx="11106502" cy="15768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CAC4A25-177C-A3B6-5735-1A4F476CCF05}"/>
              </a:ext>
            </a:extLst>
          </p:cNvPr>
          <p:cNvSpPr txBox="1"/>
          <p:nvPr/>
        </p:nvSpPr>
        <p:spPr>
          <a:xfrm>
            <a:off x="442104" y="4995496"/>
            <a:ext cx="61290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Write in Compact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1708FC-7B35-78EC-C1C7-C6992CADD7EE}"/>
                  </a:ext>
                </a:extLst>
              </p:cNvPr>
              <p:cNvSpPr txBox="1"/>
              <p:nvPr/>
            </p:nvSpPr>
            <p:spPr>
              <a:xfrm>
                <a:off x="427007" y="5723626"/>
                <a:ext cx="9789475" cy="689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𝑎𝑏𝑐</m:t>
                          </m:r>
                        </m:sup>
                      </m:sSup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𝑎𝑏𝑐</m:t>
                              </m:r>
                            </m:sup>
                          </m:sSup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𝑎𝑏𝑐</m:t>
                          </m:r>
                        </m:sup>
                      </m:sSup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                               (10.26)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1708FC-7B35-78EC-C1C7-C6992CADD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007" y="5723626"/>
                <a:ext cx="9789475" cy="6892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96506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E639F4-4668-4525-2F0C-C261E66F2785}"/>
              </a:ext>
            </a:extLst>
          </p:cNvPr>
          <p:cNvSpPr txBox="1"/>
          <p:nvPr/>
        </p:nvSpPr>
        <p:spPr>
          <a:xfrm>
            <a:off x="241539" y="526212"/>
            <a:ext cx="9808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Convert these equations into matrix forms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C36BD8-FE2E-3F9F-AEB2-1F032856F8ED}"/>
                  </a:ext>
                </a:extLst>
              </p:cNvPr>
              <p:cNvSpPr txBox="1"/>
              <p:nvPr/>
            </p:nvSpPr>
            <p:spPr>
              <a:xfrm>
                <a:off x="442103" y="1349669"/>
                <a:ext cx="10409927" cy="14939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𝑎𝑏𝑐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       (10.27)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C36BD8-FE2E-3F9F-AEB2-1F032856F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03" y="1349669"/>
                <a:ext cx="10409927" cy="14939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1B7D7D-5C77-9645-37E0-CC22BA988281}"/>
                  </a:ext>
                </a:extLst>
              </p:cNvPr>
              <p:cNvSpPr txBox="1"/>
              <p:nvPr/>
            </p:nvSpPr>
            <p:spPr>
              <a:xfrm>
                <a:off x="7273504" y="4651075"/>
                <a:ext cx="3270254" cy="6265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𝐴𝑉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012</m:t>
                          </m:r>
                        </m:sup>
                      </m:sSub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𝑎𝑏𝑐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31B7D7D-5C77-9645-37E0-CC22BA988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504" y="4651075"/>
                <a:ext cx="3270254" cy="6265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42011F0-0B88-D7D1-5C63-42005EB8562F}"/>
                  </a:ext>
                </a:extLst>
              </p:cNvPr>
              <p:cNvSpPr txBox="1"/>
              <p:nvPr/>
            </p:nvSpPr>
            <p:spPr>
              <a:xfrm>
                <a:off x="6361981" y="3109823"/>
                <a:ext cx="6223959" cy="5012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𝑎𝑏𝑐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𝑎𝑏𝑐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𝑎𝑏𝑐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         (10.26)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42011F0-0B88-D7D1-5C63-42005EB85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1981" y="3109823"/>
                <a:ext cx="6223959" cy="5012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BED4084-A8D4-A1AF-4E2C-F25DAAFC607A}"/>
              </a:ext>
            </a:extLst>
          </p:cNvPr>
          <p:cNvSpPr txBox="1"/>
          <p:nvPr/>
        </p:nvSpPr>
        <p:spPr>
          <a:xfrm>
            <a:off x="181155" y="3588590"/>
            <a:ext cx="119044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Now convert equation (10.26) of each phasor domain vector into corresponding symmetrical components.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6C86F50-231C-F840-7E98-25293374A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4161" y="4037702"/>
            <a:ext cx="4981575" cy="6286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6F70B36-7377-8E64-495C-F961E3B3BD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2183" y="5293832"/>
            <a:ext cx="4495800" cy="7905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D49F15-D8BC-AE74-B885-88D8C3B50118}"/>
                  </a:ext>
                </a:extLst>
              </p:cNvPr>
              <p:cNvSpPr txBox="1"/>
              <p:nvPr/>
            </p:nvSpPr>
            <p:spPr>
              <a:xfrm>
                <a:off x="7451784" y="6002547"/>
                <a:ext cx="2992871" cy="6265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𝐴𝐼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012</m:t>
                          </m:r>
                        </m:sup>
                      </m:sSub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𝑎𝑏𝑐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ED49F15-D8BC-AE74-B885-88D8C3B501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1784" y="6002547"/>
                <a:ext cx="2992871" cy="6265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5147616-F93F-2D98-AC65-AC35D2B38B8A}"/>
                  </a:ext>
                </a:extLst>
              </p:cNvPr>
              <p:cNvSpPr txBox="1"/>
              <p:nvPr/>
            </p:nvSpPr>
            <p:spPr>
              <a:xfrm>
                <a:off x="0" y="4866735"/>
                <a:ext cx="4052978" cy="5012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𝑎𝑏𝑐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𝑎𝑏𝑐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𝑎𝑏𝑐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5147616-F93F-2D98-AC65-AC35D2B38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866735"/>
                <a:ext cx="4052978" cy="5012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230F8F0-8D46-C6F9-0728-CD9B450E66E5}"/>
                  </a:ext>
                </a:extLst>
              </p:cNvPr>
              <p:cNvSpPr txBox="1"/>
              <p:nvPr/>
            </p:nvSpPr>
            <p:spPr>
              <a:xfrm>
                <a:off x="189780" y="5847271"/>
                <a:ext cx="6676845" cy="5012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𝐴𝑉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012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𝑎𝑏𝑐</m:t>
                              </m:r>
                            </m:sup>
                          </m:s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𝐴𝐼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012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                 (10.28)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230F8F0-8D46-C6F9-0728-CD9B450E6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80" y="5847271"/>
                <a:ext cx="6676845" cy="50129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667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BBED4084-A8D4-A1AF-4E2C-F25DAAFC607A}"/>
              </a:ext>
            </a:extLst>
          </p:cNvPr>
          <p:cNvSpPr txBox="1"/>
          <p:nvPr/>
        </p:nvSpPr>
        <p:spPr>
          <a:xfrm>
            <a:off x="287549" y="198409"/>
            <a:ext cx="11904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Multiply A</a:t>
            </a:r>
            <a:r>
              <a:rPr lang="en-US" sz="2800" baseline="30000" dirty="0"/>
              <a:t>-1</a:t>
            </a:r>
            <a:r>
              <a:rPr lang="en-US" sz="2800" dirty="0"/>
              <a:t> on both sides with equation (10.28)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6C86F50-231C-F840-7E98-25293374A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472" y="2691980"/>
            <a:ext cx="4581884" cy="6286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6F70B36-7377-8E64-495C-F961E3B3B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711" y="1877772"/>
            <a:ext cx="4495800" cy="7905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230F8F0-8D46-C6F9-0728-CD9B450E66E5}"/>
                  </a:ext>
                </a:extLst>
              </p:cNvPr>
              <p:cNvSpPr txBox="1"/>
              <p:nvPr/>
            </p:nvSpPr>
            <p:spPr>
              <a:xfrm>
                <a:off x="8117457" y="1102743"/>
                <a:ext cx="4074543" cy="3132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𝐴𝑉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012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𝑎𝑏𝑐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𝐴𝐼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012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                 (10.28)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230F8F0-8D46-C6F9-0728-CD9B450E6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7457" y="1102743"/>
                <a:ext cx="4074543" cy="313291"/>
              </a:xfrm>
              <a:prstGeom prst="rect">
                <a:avLst/>
              </a:prstGeom>
              <a:blipFill>
                <a:blip r:embed="rId4"/>
                <a:stretch>
                  <a:fillRect l="-449" t="-3922" r="-1198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D75E4AF-E163-F67D-DAD7-E230F4F1E294}"/>
                  </a:ext>
                </a:extLst>
              </p:cNvPr>
              <p:cNvSpPr txBox="1"/>
              <p:nvPr/>
            </p:nvSpPr>
            <p:spPr>
              <a:xfrm>
                <a:off x="429165" y="1042128"/>
                <a:ext cx="6120440" cy="7188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𝐴𝑉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012</m:t>
                          </m:r>
                        </m:sup>
                      </m:sSub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Sup>
                        <m:sSubSup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𝑎𝑏𝑐</m:t>
                              </m:r>
                            </m:sup>
                          </m:s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𝐴𝐼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012</m:t>
                          </m:r>
                        </m:sup>
                      </m:sSubSup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D75E4AF-E163-F67D-DAD7-E230F4F1E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65" y="1042128"/>
                <a:ext cx="6120440" cy="7188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CEDF46-F4A0-04A0-DA92-4A6C8DB28A48}"/>
                  </a:ext>
                </a:extLst>
              </p:cNvPr>
              <p:cNvSpPr txBox="1"/>
              <p:nvPr/>
            </p:nvSpPr>
            <p:spPr>
              <a:xfrm>
                <a:off x="383157" y="1988158"/>
                <a:ext cx="7811937" cy="7188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Sup>
                      <m:sSubSup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012</m:t>
                        </m:r>
                      </m:sup>
                    </m:sSubSup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Sup>
                      <m:sSubSup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p>
                          <m:s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𝑎𝑏𝑐</m:t>
                            </m:r>
                          </m:sup>
                        </m:sSup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𝐴𝐼</m:t>
                        </m:r>
                      </m:e>
                      <m: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012</m:t>
                        </m:r>
                      </m:sup>
                    </m:sSubSup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      (10.29)</m:t>
                    </m:r>
                  </m:oMath>
                </a14:m>
                <a:r>
                  <a:rPr lang="en-US" sz="4000" dirty="0"/>
                  <a:t>    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CEDF46-F4A0-04A0-DA92-4A6C8DB28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57" y="1988158"/>
                <a:ext cx="7811937" cy="71885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5E693E-D7FC-1FC3-17D5-C65EF63DC46F}"/>
                  </a:ext>
                </a:extLst>
              </p:cNvPr>
              <p:cNvSpPr txBox="1"/>
              <p:nvPr/>
            </p:nvSpPr>
            <p:spPr>
              <a:xfrm>
                <a:off x="7237562" y="3477652"/>
                <a:ext cx="4620164" cy="7188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012</m:t>
                          </m:r>
                        </m:sup>
                      </m:sSub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𝑎𝑏𝑐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5E693E-D7FC-1FC3-17D5-C65EF63DC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562" y="3477652"/>
                <a:ext cx="4620164" cy="71885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351EC2-C0FA-4609-FBE0-0F0EA3FC7D70}"/>
                  </a:ext>
                </a:extLst>
              </p:cNvPr>
              <p:cNvSpPr txBox="1"/>
              <p:nvPr/>
            </p:nvSpPr>
            <p:spPr>
              <a:xfrm>
                <a:off x="414067" y="5289200"/>
                <a:ext cx="9428673" cy="7188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𝑤h𝑒𝑟𝑒</m:t>
                        </m:r>
                        <m:r>
                          <a:rPr lang="en-US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4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𝑎𝑏𝑐</m:t>
                        </m:r>
                      </m:sup>
                    </m:sSup>
                    <m:r>
                      <a:rPr lang="en-US" sz="4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4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000" dirty="0"/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012</m:t>
                        </m:r>
                      </m:sup>
                    </m:sSup>
                  </m:oMath>
                </a14:m>
                <a:r>
                  <a:rPr lang="en-US" sz="4000" dirty="0"/>
                  <a:t>          (10.30)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351EC2-C0FA-4609-FBE0-0F0EA3FC7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067" y="5289200"/>
                <a:ext cx="9428673" cy="718851"/>
              </a:xfrm>
              <a:prstGeom prst="rect">
                <a:avLst/>
              </a:prstGeom>
              <a:blipFill>
                <a:blip r:embed="rId8"/>
                <a:stretch>
                  <a:fillRect t="-12712" b="-36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CF419691-9BDC-4EE6-EC9D-CEF668CFCEF7}"/>
              </a:ext>
            </a:extLst>
          </p:cNvPr>
          <p:cNvCxnSpPr>
            <a:cxnSpLocks/>
          </p:cNvCxnSpPr>
          <p:nvPr/>
        </p:nvCxnSpPr>
        <p:spPr>
          <a:xfrm>
            <a:off x="4002657" y="2803585"/>
            <a:ext cx="3804249" cy="741872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A89FB17-8575-457D-0706-E849870EF82F}"/>
              </a:ext>
            </a:extLst>
          </p:cNvPr>
          <p:cNvSpPr/>
          <p:nvPr/>
        </p:nvSpPr>
        <p:spPr>
          <a:xfrm>
            <a:off x="2122099" y="1897811"/>
            <a:ext cx="1828800" cy="905774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D06AAD-52D1-130D-4C5A-1A7886172A1C}"/>
                  </a:ext>
                </a:extLst>
              </p:cNvPr>
              <p:cNvSpPr txBox="1"/>
              <p:nvPr/>
            </p:nvSpPr>
            <p:spPr>
              <a:xfrm>
                <a:off x="199126" y="3719192"/>
                <a:ext cx="6175795" cy="7188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012</m:t>
                          </m:r>
                        </m:sup>
                      </m:sSub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012</m:t>
                          </m:r>
                        </m:sup>
                      </m:sSubSup>
                      <m:sSup>
                        <m:sSupPr>
                          <m:ctrlP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𝑎𝑏𝑐</m:t>
                          </m:r>
                        </m:sup>
                      </m:sSup>
                      <m:r>
                        <a:rPr lang="en-US" sz="4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4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D06AAD-52D1-130D-4C5A-1A7886172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26" y="3719192"/>
                <a:ext cx="6175795" cy="7188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8433DA-EAA2-42BF-2C30-BF21BE8B5846}"/>
                  </a:ext>
                </a:extLst>
              </p:cNvPr>
              <p:cNvSpPr txBox="1"/>
              <p:nvPr/>
            </p:nvSpPr>
            <p:spPr>
              <a:xfrm>
                <a:off x="8445260" y="4702198"/>
                <a:ext cx="206386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𝐼𝑍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8433DA-EAA2-42BF-2C30-BF21BE8B5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5260" y="4702198"/>
                <a:ext cx="2063869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18650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8E0E1C-3701-A7EC-2B97-1937F0975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69" y="1369263"/>
            <a:ext cx="11067691" cy="529895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D98B8A2-C383-14D3-D659-B4D95D55EBBE}"/>
                  </a:ext>
                </a:extLst>
              </p:cNvPr>
              <p:cNvSpPr txBox="1"/>
              <p:nvPr/>
            </p:nvSpPr>
            <p:spPr>
              <a:xfrm>
                <a:off x="241539" y="705700"/>
                <a:ext cx="4710023" cy="7188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012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𝑎𝑏𝑐</m:t>
                          </m:r>
                        </m:sup>
                      </m:sSup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D98B8A2-C383-14D3-D659-B4D95D55E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539" y="705700"/>
                <a:ext cx="4710023" cy="7188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7C22A2C-B501-336F-B2FF-ACEA3611BDB4}"/>
              </a:ext>
            </a:extLst>
          </p:cNvPr>
          <p:cNvSpPr txBox="1"/>
          <p:nvPr/>
        </p:nvSpPr>
        <p:spPr>
          <a:xfrm>
            <a:off x="457200" y="129397"/>
            <a:ext cx="77120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Put values in equation (10.30)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5380682-A91E-E99F-616C-A1B42B768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4245" y="115917"/>
            <a:ext cx="3209925" cy="19457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3EDD234-2B25-61C5-D130-928BD484AFA9}"/>
              </a:ext>
            </a:extLst>
          </p:cNvPr>
          <p:cNvSpPr txBox="1"/>
          <p:nvPr/>
        </p:nvSpPr>
        <p:spPr>
          <a:xfrm>
            <a:off x="8686799" y="3873260"/>
            <a:ext cx="33297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Observed principal diagonal available and off diagonal all are zeros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BD8C25-0435-79B1-B626-55C64A2B2135}"/>
              </a:ext>
            </a:extLst>
          </p:cNvPr>
          <p:cNvSpPr txBox="1"/>
          <p:nvPr/>
        </p:nvSpPr>
        <p:spPr>
          <a:xfrm>
            <a:off x="8778814" y="5405887"/>
            <a:ext cx="33297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If not mutual coupling between them, then </a:t>
            </a:r>
            <a:r>
              <a:rPr lang="en-US" sz="2000" dirty="0" err="1"/>
              <a:t>Z</a:t>
            </a:r>
            <a:r>
              <a:rPr lang="en-US" sz="2000" baseline="-25000" dirty="0" err="1"/>
              <a:t>m</a:t>
            </a:r>
            <a:r>
              <a:rPr lang="en-US" sz="2000" dirty="0"/>
              <a:t> = 0</a:t>
            </a:r>
          </a:p>
        </p:txBody>
      </p:sp>
    </p:spTree>
    <p:extLst>
      <p:ext uri="{BB962C8B-B14F-4D97-AF65-F5344CB8AC3E}">
        <p14:creationId xmlns:p14="http://schemas.microsoft.com/office/powerpoint/2010/main" val="35917821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63C784-B3AF-19EA-E52B-692CF8445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517585"/>
            <a:ext cx="11953875" cy="617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49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5DF359-0F00-F28E-F9CB-A72A58300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10" y="280554"/>
            <a:ext cx="11504791" cy="62606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610072-3286-3473-8943-B0DF519437AD}"/>
              </a:ext>
            </a:extLst>
          </p:cNvPr>
          <p:cNvSpPr txBox="1"/>
          <p:nvPr/>
        </p:nvSpPr>
        <p:spPr>
          <a:xfrm>
            <a:off x="4873925" y="3588589"/>
            <a:ext cx="3372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Minor difference between positive and negative is sequence is that it changes two phases</a:t>
            </a:r>
          </a:p>
        </p:txBody>
      </p:sp>
    </p:spTree>
    <p:extLst>
      <p:ext uri="{BB962C8B-B14F-4D97-AF65-F5344CB8AC3E}">
        <p14:creationId xmlns:p14="http://schemas.microsoft.com/office/powerpoint/2010/main" val="3413543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4482C5-8805-2B99-1D6A-991B1BB62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471487"/>
            <a:ext cx="11715750" cy="626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40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A2E230-F782-0580-FFB4-6592F057F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15" y="354491"/>
            <a:ext cx="11582400" cy="6200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06077A-DAB8-F1E6-9537-A0E382936CD2}"/>
              </a:ext>
            </a:extLst>
          </p:cNvPr>
          <p:cNvSpPr txBox="1"/>
          <p:nvPr/>
        </p:nvSpPr>
        <p:spPr>
          <a:xfrm>
            <a:off x="3579961" y="2096218"/>
            <a:ext cx="3605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</a:t>
            </a:r>
            <a:r>
              <a:rPr lang="en-US" baseline="-25000" dirty="0" err="1"/>
              <a:t>b</a:t>
            </a:r>
            <a:r>
              <a:rPr lang="en-US" dirty="0"/>
              <a:t> power 1 is a 2 rotation of a to reach at b</a:t>
            </a:r>
          </a:p>
        </p:txBody>
      </p:sp>
    </p:spTree>
    <p:extLst>
      <p:ext uri="{BB962C8B-B14F-4D97-AF65-F5344CB8AC3E}">
        <p14:creationId xmlns:p14="http://schemas.microsoft.com/office/powerpoint/2010/main" val="4123894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5C463B-0AD1-180D-30C9-F6D66289C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81" y="120320"/>
            <a:ext cx="9861340" cy="52959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8FAE6A-F3A6-CE53-464A-82AABD781B39}"/>
              </a:ext>
            </a:extLst>
          </p:cNvPr>
          <p:cNvSpPr txBox="1"/>
          <p:nvPr/>
        </p:nvSpPr>
        <p:spPr>
          <a:xfrm>
            <a:off x="6521569" y="4226944"/>
            <a:ext cx="3950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 operator is just rotation of 90 degrees.</a:t>
            </a:r>
          </a:p>
          <a:p>
            <a:r>
              <a:rPr lang="en-US" dirty="0"/>
              <a:t>A operator is a rotation of 120 degrees</a:t>
            </a:r>
          </a:p>
        </p:txBody>
      </p:sp>
    </p:spTree>
    <p:extLst>
      <p:ext uri="{BB962C8B-B14F-4D97-AF65-F5344CB8AC3E}">
        <p14:creationId xmlns:p14="http://schemas.microsoft.com/office/powerpoint/2010/main" val="3884555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6BA3BA-EC22-4556-76E5-5E53313C2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695325"/>
            <a:ext cx="11239500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103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6F053C-AD98-5003-8864-E217D4801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21" y="441181"/>
            <a:ext cx="11108037" cy="6115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A8564E-8A70-3C27-73D1-BADF5ECB10A1}"/>
              </a:ext>
            </a:extLst>
          </p:cNvPr>
          <p:cNvSpPr txBox="1"/>
          <p:nvPr/>
        </p:nvSpPr>
        <p:spPr>
          <a:xfrm>
            <a:off x="9368287" y="2725947"/>
            <a:ext cx="2027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unbalance</a:t>
            </a:r>
          </a:p>
        </p:txBody>
      </p:sp>
    </p:spTree>
    <p:extLst>
      <p:ext uri="{BB962C8B-B14F-4D97-AF65-F5344CB8AC3E}">
        <p14:creationId xmlns:p14="http://schemas.microsoft.com/office/powerpoint/2010/main" val="3801876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1600</TotalTime>
  <Words>1429</Words>
  <Application>Microsoft Office PowerPoint</Application>
  <PresentationFormat>Widescreen</PresentationFormat>
  <Paragraphs>161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Office Theme</vt:lpstr>
      <vt:lpstr>SYMMETRICAL COMPONENTS AND UNBALANCED FAULTS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11.1 (From Stevension Book)</vt:lpstr>
      <vt:lpstr>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8.1 Calculate the sequence components of the following balanced line-to-neutral voltages with abc sequence</vt:lpstr>
      <vt:lpstr>EXAMPLE 8.2 A Y-connected load has balanced currents with abc sequence given by </vt:lpstr>
      <vt:lpstr>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Wazir laghari</dc:creator>
  <cp:lastModifiedBy>Wazir laghari</cp:lastModifiedBy>
  <cp:revision>6</cp:revision>
  <dcterms:created xsi:type="dcterms:W3CDTF">2022-10-28T13:15:05Z</dcterms:created>
  <dcterms:modified xsi:type="dcterms:W3CDTF">2022-10-30T06:32:26Z</dcterms:modified>
</cp:coreProperties>
</file>